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7" r:id="rId3"/>
    <p:sldId id="277" r:id="rId4"/>
    <p:sldId id="258" r:id="rId5"/>
    <p:sldId id="259" r:id="rId6"/>
    <p:sldId id="260" r:id="rId7"/>
    <p:sldId id="266" r:id="rId8"/>
    <p:sldId id="261" r:id="rId9"/>
    <p:sldId id="262" r:id="rId10"/>
    <p:sldId id="283" r:id="rId11"/>
    <p:sldId id="280" r:id="rId12"/>
    <p:sldId id="281" r:id="rId13"/>
    <p:sldId id="282" r:id="rId14"/>
    <p:sldId id="264" r:id="rId15"/>
    <p:sldId id="265" r:id="rId16"/>
    <p:sldId id="269" r:id="rId17"/>
    <p:sldId id="278" r:id="rId18"/>
    <p:sldId id="270" r:id="rId19"/>
    <p:sldId id="271" r:id="rId20"/>
    <p:sldId id="276" r:id="rId21"/>
    <p:sldId id="272" r:id="rId22"/>
    <p:sldId id="273" r:id="rId23"/>
    <p:sldId id="27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7" autoAdjust="0"/>
    <p:restoredTop sz="94638" autoAdjust="0"/>
  </p:normalViewPr>
  <p:slideViewPr>
    <p:cSldViewPr>
      <p:cViewPr varScale="1">
        <p:scale>
          <a:sx n="41" d="100"/>
          <a:sy n="41" d="100"/>
        </p:scale>
        <p:origin x="-672"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D5E0E7F9-A181-4B5C-9598-C457FFA046D1}" type="datetimeFigureOut">
              <a:rPr lang="en-US" smtClean="0"/>
              <a:pPr/>
              <a:t>3/13/2011</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C2E013DC-F0E0-4864-AF0F-05C883F380C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E0E7F9-A181-4B5C-9598-C457FFA046D1}"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5E0E7F9-A181-4B5C-9598-C457FFA046D1}"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5E0E7F9-A181-4B5C-9598-C457FFA046D1}" type="datetimeFigureOut">
              <a:rPr lang="en-US" smtClean="0"/>
              <a:pPr/>
              <a:t>3/13/2011</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C2E013DC-F0E0-4864-AF0F-05C883F380C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D5E0E7F9-A181-4B5C-9598-C457FFA046D1}" type="datetimeFigureOut">
              <a:rPr lang="en-US" smtClean="0"/>
              <a:pPr/>
              <a:t>3/13/2011</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C2E013DC-F0E0-4864-AF0F-05C883F380C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D5E0E7F9-A181-4B5C-9598-C457FFA046D1}" type="datetimeFigureOut">
              <a:rPr lang="en-US" smtClean="0"/>
              <a:pPr/>
              <a:t>3/13/2011</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D5E0E7F9-A181-4B5C-9598-C457FFA046D1}" type="datetimeFigureOut">
              <a:rPr lang="en-US" smtClean="0"/>
              <a:pPr/>
              <a:t>3/13/2011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C2E013DC-F0E0-4864-AF0F-05C883F380C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D5E0E7F9-A181-4B5C-9598-C457FFA046D1}" type="datetimeFigureOut">
              <a:rPr lang="en-US" smtClean="0"/>
              <a:pPr/>
              <a:t>3/13/2011</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5E0E7F9-A181-4B5C-9598-C457FFA046D1}" type="datetimeFigureOut">
              <a:rPr lang="en-US" smtClean="0"/>
              <a:pPr/>
              <a:t>3/13/2011</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D5E0E7F9-A181-4B5C-9598-C457FFA046D1}" type="datetimeFigureOut">
              <a:rPr lang="en-US" smtClean="0"/>
              <a:pPr/>
              <a:t>3/13/2011</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E013DC-F0E0-4864-AF0F-05C883F380C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D5E0E7F9-A181-4B5C-9598-C457FFA046D1}" type="datetimeFigureOut">
              <a:rPr lang="en-US" smtClean="0"/>
              <a:pPr/>
              <a:t>3/13/2011</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C2E013DC-F0E0-4864-AF0F-05C883F380C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5E0E7F9-A181-4B5C-9598-C457FFA046D1}" type="datetimeFigureOut">
              <a:rPr lang="en-US" smtClean="0"/>
              <a:pPr/>
              <a:t>3/13/2011</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2E013DC-F0E0-4864-AF0F-05C883F380C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images.google.com/imgres?imgurl=http://www.offthemarkcartoons.com/cartoons/2006-05-09.gif&amp;imgrefurl=http://www.offthemark.com/search-results/key/germophobic&amp;usg=__kAjUDCZ21GQN0FKve5Q8P1yOID8=&amp;h=320&amp;w=240&amp;sz=16&amp;hl=en&amp;start=1&amp;um=1&amp;itbs=1&amp;tbnid=jUQG5aGYN50cpM:&amp;tbnh=118&amp;tbnw=89&amp;prev=/images?q=germophobic+dog+cartoon&amp;hl=en&amp;um=1"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news.uchicago.edu/releases/06/images/061030.mrsavaccine1.jp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143000"/>
            <a:ext cx="7406640" cy="2060682"/>
          </a:xfrm>
        </p:spPr>
        <p:txBody>
          <a:bodyPr>
            <a:normAutofit fontScale="90000"/>
          </a:bodyPr>
          <a:lstStyle/>
          <a:p>
            <a:r>
              <a:rPr lang="en-US" dirty="0" smtClean="0"/>
              <a:t>Interpreting culture and sensitivity data</a:t>
            </a:r>
            <a:br>
              <a:rPr lang="en-US" dirty="0" smtClean="0"/>
            </a:br>
            <a:r>
              <a:rPr lang="en-US" dirty="0" smtClean="0"/>
              <a:t/>
            </a:r>
            <a:br>
              <a:rPr lang="en-US" dirty="0" smtClean="0"/>
            </a:br>
            <a:r>
              <a:rPr lang="en-US" sz="3600" dirty="0" smtClean="0"/>
              <a:t>What the %@&amp;$ does this MIC mean???</a:t>
            </a:r>
            <a:endParaRPr lang="en-US" dirty="0"/>
          </a:p>
        </p:txBody>
      </p:sp>
      <p:sp>
        <p:nvSpPr>
          <p:cNvPr id="3" name="Subtitle 2"/>
          <p:cNvSpPr>
            <a:spLocks noGrp="1"/>
          </p:cNvSpPr>
          <p:nvPr>
            <p:ph type="subTitle" idx="1"/>
          </p:nvPr>
        </p:nvSpPr>
        <p:spPr>
          <a:xfrm>
            <a:off x="685800" y="4876800"/>
            <a:ext cx="7854696" cy="1752600"/>
          </a:xfrm>
        </p:spPr>
        <p:txBody>
          <a:bodyPr/>
          <a:lstStyle/>
          <a:p>
            <a:r>
              <a:rPr lang="en-US" dirty="0" smtClean="0"/>
              <a:t>Jennifer Garcia, DVM</a:t>
            </a:r>
            <a:r>
              <a:rPr lang="en-US" smtClean="0"/>
              <a:t>, </a:t>
            </a:r>
            <a:r>
              <a:rPr lang="en-US" smtClean="0"/>
              <a:t>DACVIM</a:t>
            </a:r>
            <a:endParaRPr lang="en-US" dirty="0" smtClean="0"/>
          </a:p>
        </p:txBody>
      </p:sp>
      <p:pic>
        <p:nvPicPr>
          <p:cNvPr id="24584" name="Picture 8" descr="A scanning electron microscope\'s view of Escherichia coli bacteria. Credit: National Institutes of Health"/>
          <p:cNvPicPr>
            <a:picLocks noChangeAspect="1" noChangeArrowheads="1"/>
          </p:cNvPicPr>
          <p:nvPr/>
        </p:nvPicPr>
        <p:blipFill>
          <a:blip r:embed="rId2" cstate="print"/>
          <a:srcRect/>
          <a:stretch>
            <a:fillRect/>
          </a:stretch>
        </p:blipFill>
        <p:spPr bwMode="auto">
          <a:xfrm>
            <a:off x="5334000" y="3276600"/>
            <a:ext cx="3655894" cy="30765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 Urine 	E.col &gt;100,000 </a:t>
            </a:r>
            <a:r>
              <a:rPr lang="en-US" dirty="0" err="1" smtClean="0"/>
              <a:t>cfu</a:t>
            </a:r>
            <a:endParaRPr lang="en-US" dirty="0"/>
          </a:p>
        </p:txBody>
      </p:sp>
      <p:graphicFrame>
        <p:nvGraphicFramePr>
          <p:cNvPr id="4" name="Content Placeholder 3"/>
          <p:cNvGraphicFramePr>
            <a:graphicFrameLocks noGrp="1"/>
          </p:cNvGraphicFramePr>
          <p:nvPr>
            <p:ph idx="1"/>
          </p:nvPr>
        </p:nvGraphicFramePr>
        <p:xfrm>
          <a:off x="304800" y="1371599"/>
          <a:ext cx="8686800" cy="5105400"/>
        </p:xfrm>
        <a:graphic>
          <a:graphicData uri="http://schemas.openxmlformats.org/drawingml/2006/table">
            <a:tbl>
              <a:tblPr firstRow="1" bandRow="1">
                <a:tableStyleId>{5C22544A-7EE6-4342-B048-85BDC9FD1C3A}</a:tableStyleId>
              </a:tblPr>
              <a:tblGrid>
                <a:gridCol w="2171700"/>
                <a:gridCol w="2171700"/>
                <a:gridCol w="2171700"/>
                <a:gridCol w="2171700"/>
              </a:tblGrid>
              <a:tr h="425450">
                <a:tc>
                  <a:txBody>
                    <a:bodyPr/>
                    <a:lstStyle/>
                    <a:p>
                      <a:r>
                        <a:rPr lang="en-US" dirty="0" smtClean="0"/>
                        <a:t>Drug</a:t>
                      </a:r>
                      <a:endParaRPr lang="en-US" dirty="0"/>
                    </a:p>
                  </a:txBody>
                  <a:tcPr/>
                </a:tc>
                <a:tc>
                  <a:txBody>
                    <a:bodyPr/>
                    <a:lstStyle/>
                    <a:p>
                      <a:r>
                        <a:rPr lang="en-US" dirty="0" smtClean="0"/>
                        <a:t>MIC</a:t>
                      </a:r>
                      <a:endParaRPr lang="en-US" dirty="0"/>
                    </a:p>
                  </a:txBody>
                  <a:tcPr/>
                </a:tc>
                <a:tc>
                  <a:txBody>
                    <a:bodyPr/>
                    <a:lstStyle/>
                    <a:p>
                      <a:r>
                        <a:rPr lang="en-US" dirty="0" smtClean="0"/>
                        <a:t>MIC breakpoints</a:t>
                      </a:r>
                      <a:endParaRPr lang="en-US" dirty="0"/>
                    </a:p>
                  </a:txBody>
                  <a:tcPr/>
                </a:tc>
                <a:tc>
                  <a:txBody>
                    <a:bodyPr/>
                    <a:lstStyle/>
                    <a:p>
                      <a:r>
                        <a:rPr lang="en-US" dirty="0" smtClean="0"/>
                        <a:t>Interpretation</a:t>
                      </a:r>
                      <a:endParaRPr lang="en-US" dirty="0"/>
                    </a:p>
                  </a:txBody>
                  <a:tcPr/>
                </a:tc>
              </a:tr>
              <a:tr h="425450">
                <a:tc>
                  <a:txBody>
                    <a:bodyPr/>
                    <a:lstStyle/>
                    <a:p>
                      <a:pPr marL="0" marR="0">
                        <a:lnSpc>
                          <a:spcPct val="115000"/>
                        </a:lnSpc>
                        <a:spcBef>
                          <a:spcPts val="0"/>
                        </a:spcBef>
                        <a:spcAft>
                          <a:spcPts val="0"/>
                        </a:spcAft>
                      </a:pPr>
                      <a:r>
                        <a:rPr lang="en-US" sz="1600" dirty="0" err="1">
                          <a:latin typeface="Arial"/>
                          <a:ea typeface="Calibri"/>
                          <a:cs typeface="Times New Roman"/>
                        </a:rPr>
                        <a:t>Amikacin</a:t>
                      </a:r>
                      <a:endParaRPr lang="en-US" sz="16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Arial"/>
                          <a:ea typeface="Calibri"/>
                          <a:cs typeface="Times New Roman"/>
                        </a:rPr>
                        <a:t>&lt;=8</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Arial"/>
                          <a:ea typeface="Calibri"/>
                          <a:cs typeface="Times New Roman"/>
                        </a:rPr>
                        <a:t>8-64 ug/ml</a:t>
                      </a:r>
                      <a:endParaRPr lang="en-US" sz="160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dirty="0" err="1">
                          <a:latin typeface="Arial"/>
                          <a:ea typeface="Calibri"/>
                          <a:cs typeface="Times New Roman"/>
                        </a:rPr>
                        <a:t>Clavamox</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&lt;=4</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4-32 ug/ml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dirty="0" err="1">
                          <a:latin typeface="Arial"/>
                          <a:ea typeface="Calibri"/>
                          <a:cs typeface="Times New Roman"/>
                        </a:rPr>
                        <a:t>Ampicillin</a:t>
                      </a:r>
                      <a:r>
                        <a:rPr lang="en-US" sz="1600" dirty="0">
                          <a:latin typeface="Arial"/>
                          <a:ea typeface="Calibri"/>
                          <a:cs typeface="Times New Roman"/>
                        </a:rPr>
                        <a:t>/</a:t>
                      </a:r>
                      <a:r>
                        <a:rPr lang="en-US" sz="1600" dirty="0" err="1">
                          <a:latin typeface="Arial"/>
                          <a:ea typeface="Calibri"/>
                          <a:cs typeface="Times New Roman"/>
                        </a:rPr>
                        <a:t>amox</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2</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0.25-32 </a:t>
                      </a:r>
                      <a:r>
                        <a:rPr lang="en-US" sz="1600" dirty="0" err="1">
                          <a:latin typeface="Arial"/>
                          <a:ea typeface="Calibri"/>
                          <a:cs typeface="Times New Roman"/>
                        </a:rPr>
                        <a:t>ug</a:t>
                      </a:r>
                      <a:r>
                        <a:rPr lang="en-US" sz="1600" dirty="0">
                          <a:latin typeface="Arial"/>
                          <a:ea typeface="Calibri"/>
                          <a:cs typeface="Times New Roman"/>
                        </a:rPr>
                        <a:t>/ml</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S</a:t>
                      </a:r>
                      <a:endParaRPr lang="en-US" sz="1600" dirty="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dirty="0" err="1">
                          <a:latin typeface="Arial"/>
                          <a:ea typeface="Calibri"/>
                          <a:cs typeface="Times New Roman"/>
                        </a:rPr>
                        <a:t>Cefpodoxime</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&lt;=2</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2-8 </a:t>
                      </a:r>
                      <a:r>
                        <a:rPr lang="en-US" sz="1600" dirty="0" err="1">
                          <a:latin typeface="Arial"/>
                          <a:ea typeface="Calibri"/>
                          <a:cs typeface="Times New Roman"/>
                        </a:rPr>
                        <a:t>ug</a:t>
                      </a:r>
                      <a:r>
                        <a:rPr lang="en-US" sz="1600" dirty="0">
                          <a:latin typeface="Arial"/>
                          <a:ea typeface="Calibri"/>
                          <a:cs typeface="Times New Roman"/>
                        </a:rPr>
                        <a:t>/ml</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S</a:t>
                      </a:r>
                      <a:endParaRPr lang="en-US" sz="1600" dirty="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Cephalexin/cefadroxil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&lt;=4</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4-32 ug/ml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Enrofloxacin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&lt;=0.50</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0.5 – 4 ug/ml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Marbofloxacin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&lt;=0.50</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0.5 4 </a:t>
                      </a:r>
                      <a:r>
                        <a:rPr lang="en-US" sz="1600" dirty="0" err="1">
                          <a:latin typeface="Arial"/>
                          <a:ea typeface="Calibri"/>
                          <a:cs typeface="Times New Roman"/>
                        </a:rPr>
                        <a:t>ug</a:t>
                      </a:r>
                      <a:r>
                        <a:rPr lang="en-US" sz="1600" dirty="0">
                          <a:latin typeface="Arial"/>
                          <a:ea typeface="Calibri"/>
                          <a:cs typeface="Times New Roman"/>
                        </a:rPr>
                        <a:t>/ml</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Nitrofurantoin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&lt;=16</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16-128 </a:t>
                      </a:r>
                      <a:r>
                        <a:rPr lang="en-US" sz="1600" dirty="0" err="1">
                          <a:latin typeface="Arial"/>
                          <a:ea typeface="Calibri"/>
                          <a:cs typeface="Times New Roman"/>
                        </a:rPr>
                        <a:t>ug</a:t>
                      </a:r>
                      <a:r>
                        <a:rPr lang="en-US" sz="1600" dirty="0">
                          <a:latin typeface="Arial"/>
                          <a:ea typeface="Calibri"/>
                          <a:cs typeface="Times New Roman"/>
                        </a:rPr>
                        <a:t>/ml</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S</a:t>
                      </a:r>
                      <a:endParaRPr lang="en-US" sz="160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Tetracycline </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&lt;=2</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2-16 </a:t>
                      </a:r>
                      <a:r>
                        <a:rPr lang="en-US" sz="1600" dirty="0" err="1">
                          <a:latin typeface="Arial"/>
                          <a:ea typeface="Calibri"/>
                          <a:cs typeface="Times New Roman"/>
                        </a:rPr>
                        <a:t>ug</a:t>
                      </a:r>
                      <a:r>
                        <a:rPr lang="en-US" sz="1600" dirty="0">
                          <a:latin typeface="Arial"/>
                          <a:ea typeface="Calibri"/>
                          <a:cs typeface="Times New Roman"/>
                        </a:rPr>
                        <a:t>/ml</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S</a:t>
                      </a:r>
                      <a:endParaRPr lang="en-US" sz="1600" dirty="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Ticarcillin</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&lt;=16</a:t>
                      </a:r>
                      <a:endParaRPr lang="en-US" sz="1600" dirty="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16-128 ugml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S</a:t>
                      </a:r>
                      <a:endParaRPr lang="en-US" sz="1600" dirty="0">
                        <a:latin typeface="Calibri"/>
                        <a:ea typeface="Calibri"/>
                        <a:cs typeface="Times New Roman"/>
                      </a:endParaRPr>
                    </a:p>
                  </a:txBody>
                  <a:tcPr marL="68580" marR="68580" marT="0" marB="0"/>
                </a:tc>
              </a:tr>
              <a:tr h="425450">
                <a:tc>
                  <a:txBody>
                    <a:bodyPr/>
                    <a:lstStyle/>
                    <a:p>
                      <a:pPr marL="0" marR="0">
                        <a:spcBef>
                          <a:spcPts val="0"/>
                        </a:spcBef>
                        <a:spcAft>
                          <a:spcPts val="0"/>
                        </a:spcAft>
                      </a:pPr>
                      <a:r>
                        <a:rPr lang="en-US" sz="1600">
                          <a:latin typeface="Arial"/>
                          <a:ea typeface="Calibri"/>
                          <a:cs typeface="Times New Roman"/>
                        </a:rPr>
                        <a:t>Trimethoprim/sulfa</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&lt;=0.50</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a:latin typeface="Arial"/>
                          <a:ea typeface="Calibri"/>
                          <a:cs typeface="Times New Roman"/>
                        </a:rPr>
                        <a:t>0.5-4 ug/ml</a:t>
                      </a:r>
                      <a:endParaRPr lang="en-US" sz="1600">
                        <a:latin typeface="Calibri"/>
                        <a:ea typeface="Calibri"/>
                        <a:cs typeface="Times New Roman"/>
                      </a:endParaRPr>
                    </a:p>
                  </a:txBody>
                  <a:tcPr marL="68580" marR="68580" marT="0" marB="0"/>
                </a:tc>
                <a:tc>
                  <a:txBody>
                    <a:bodyPr/>
                    <a:lstStyle/>
                    <a:p>
                      <a:pPr marL="0" marR="0">
                        <a:spcBef>
                          <a:spcPts val="0"/>
                        </a:spcBef>
                        <a:spcAft>
                          <a:spcPts val="0"/>
                        </a:spcAft>
                      </a:pPr>
                      <a:r>
                        <a:rPr lang="en-US" sz="1600" dirty="0">
                          <a:latin typeface="Arial"/>
                          <a:ea typeface="Calibri"/>
                          <a:cs typeface="Times New Roman"/>
                        </a:rPr>
                        <a:t>S</a:t>
                      </a:r>
                      <a:endParaRPr lang="en-US" sz="16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 – e. coli &gt;100,000 </a:t>
            </a:r>
            <a:r>
              <a:rPr lang="en-US" dirty="0" err="1" smtClean="0"/>
              <a:t>cfu</a:t>
            </a:r>
            <a:endParaRPr lang="en-US" dirty="0"/>
          </a:p>
        </p:txBody>
      </p:sp>
      <p:graphicFrame>
        <p:nvGraphicFramePr>
          <p:cNvPr id="4" name="Content Placeholder 3"/>
          <p:cNvGraphicFramePr>
            <a:graphicFrameLocks noGrp="1"/>
          </p:cNvGraphicFramePr>
          <p:nvPr>
            <p:ph idx="1"/>
          </p:nvPr>
        </p:nvGraphicFramePr>
        <p:xfrm>
          <a:off x="304800" y="1295402"/>
          <a:ext cx="8686800" cy="5334000"/>
        </p:xfrm>
        <a:graphic>
          <a:graphicData uri="http://schemas.openxmlformats.org/drawingml/2006/table">
            <a:tbl>
              <a:tblPr firstRow="1" bandRow="1">
                <a:tableStyleId>{5C22544A-7EE6-4342-B048-85BDC9FD1C3A}</a:tableStyleId>
              </a:tblPr>
              <a:tblGrid>
                <a:gridCol w="2286000"/>
                <a:gridCol w="2057400"/>
                <a:gridCol w="2171700"/>
                <a:gridCol w="2171700"/>
              </a:tblGrid>
              <a:tr h="444500">
                <a:tc>
                  <a:txBody>
                    <a:bodyPr/>
                    <a:lstStyle/>
                    <a:p>
                      <a:pPr marL="0" marR="0">
                        <a:lnSpc>
                          <a:spcPct val="115000"/>
                        </a:lnSpc>
                        <a:spcBef>
                          <a:spcPts val="0"/>
                        </a:spcBef>
                        <a:spcAft>
                          <a:spcPts val="0"/>
                        </a:spcAft>
                      </a:pPr>
                      <a:r>
                        <a:rPr lang="en-US" sz="1800" dirty="0" smtClean="0">
                          <a:latin typeface="Calibri"/>
                          <a:ea typeface="Calibri"/>
                          <a:cs typeface="Times New Roman"/>
                        </a:rPr>
                        <a:t>Drug</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smtClean="0">
                          <a:latin typeface="Calibri"/>
                          <a:ea typeface="Calibri"/>
                          <a:cs typeface="Times New Roman"/>
                        </a:rPr>
                        <a:t>MIC</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smtClean="0">
                          <a:latin typeface="Calibri"/>
                          <a:ea typeface="Calibri"/>
                          <a:cs typeface="Times New Roman"/>
                        </a:rPr>
                        <a:t>MIC breakpoints</a:t>
                      </a:r>
                      <a:endParaRPr lang="en-US" sz="1800" dirty="0">
                        <a:latin typeface="Calibri"/>
                        <a:ea typeface="Calibri"/>
                        <a:cs typeface="Times New Roman"/>
                      </a:endParaRPr>
                    </a:p>
                  </a:txBody>
                  <a:tcPr marL="68580" marR="68580" marT="0" marB="0"/>
                </a:tc>
                <a:tc>
                  <a:txBody>
                    <a:bodyPr/>
                    <a:lstStyle/>
                    <a:p>
                      <a:pPr marL="0" marR="0">
                        <a:lnSpc>
                          <a:spcPct val="115000"/>
                        </a:lnSpc>
                        <a:spcBef>
                          <a:spcPts val="0"/>
                        </a:spcBef>
                        <a:spcAft>
                          <a:spcPts val="0"/>
                        </a:spcAft>
                      </a:pPr>
                      <a:r>
                        <a:rPr lang="en-US" sz="1800" dirty="0" smtClean="0">
                          <a:latin typeface="Calibri"/>
                          <a:ea typeface="Calibri"/>
                          <a:cs typeface="Times New Roman"/>
                        </a:rPr>
                        <a:t>Interpretation</a:t>
                      </a:r>
                      <a:endParaRPr lang="en-US" sz="1800" dirty="0">
                        <a:latin typeface="Calibri"/>
                        <a:ea typeface="Calibri"/>
                        <a:cs typeface="Times New Roman"/>
                      </a:endParaRPr>
                    </a:p>
                  </a:txBody>
                  <a:tcPr marL="68580" marR="68580" marT="0" marB="0"/>
                </a:tc>
              </a:tr>
              <a:tr h="444500">
                <a:tc>
                  <a:txBody>
                    <a:bodyPr/>
                    <a:lstStyle/>
                    <a:p>
                      <a:pPr marL="0" marR="0">
                        <a:lnSpc>
                          <a:spcPct val="115000"/>
                        </a:lnSpc>
                        <a:spcBef>
                          <a:spcPts val="0"/>
                        </a:spcBef>
                        <a:spcAft>
                          <a:spcPts val="0"/>
                        </a:spcAft>
                      </a:pPr>
                      <a:r>
                        <a:rPr lang="en-US" sz="1600" dirty="0" err="1">
                          <a:latin typeface="Arial" pitchFamily="34" charset="0"/>
                          <a:ea typeface="Calibri"/>
                          <a:cs typeface="Arial" pitchFamily="34" charset="0"/>
                        </a:rPr>
                        <a:t>Amikacin</a:t>
                      </a:r>
                      <a:endParaRPr lang="en-US" sz="1600" dirty="0">
                        <a:latin typeface="Arial" pitchFamily="34" charset="0"/>
                        <a:ea typeface="Calibri"/>
                        <a:cs typeface="Arial" pitchFamily="34" charset="0"/>
                      </a:endParaRP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&lt;=8</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8-64 ug/ml</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Clavamox</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&gt;=32</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4-32 ug/ml</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Ampicilin/ Amoxicilin</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&gt;=8</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0.25-32 ug/ml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Cefpodoxime</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&gt;=8</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2-8 ug/ml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Cephalexin/Cefadroxil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&gt;=32</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4-32 ug/ml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Enrofloxacin</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&gt;4</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0.5-4 ug/ml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Marbofloxacin</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&gt;4</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0.5-4 ug/ml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Nitrofurantoin</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32</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16-128 </a:t>
                      </a:r>
                      <a:r>
                        <a:rPr lang="en-US" sz="1600" dirty="0" err="1">
                          <a:latin typeface="Arial" pitchFamily="34" charset="0"/>
                          <a:ea typeface="Calibri"/>
                          <a:cs typeface="Arial" pitchFamily="34" charset="0"/>
                        </a:rPr>
                        <a:t>ug</a:t>
                      </a:r>
                      <a:r>
                        <a:rPr lang="en-US" sz="1600" dirty="0">
                          <a:latin typeface="Arial" pitchFamily="34" charset="0"/>
                          <a:ea typeface="Calibri"/>
                          <a:cs typeface="Arial" pitchFamily="34" charset="0"/>
                        </a:rPr>
                        <a:t>/ml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S</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Tetracycline</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&gt;16</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2-16 </a:t>
                      </a:r>
                      <a:r>
                        <a:rPr lang="en-US" sz="1600" dirty="0" err="1">
                          <a:latin typeface="Arial" pitchFamily="34" charset="0"/>
                          <a:ea typeface="Calibri"/>
                          <a:cs typeface="Arial" pitchFamily="34" charset="0"/>
                        </a:rPr>
                        <a:t>ug</a:t>
                      </a:r>
                      <a:r>
                        <a:rPr lang="en-US" sz="1600" dirty="0">
                          <a:latin typeface="Arial" pitchFamily="34" charset="0"/>
                          <a:ea typeface="Calibri"/>
                          <a:cs typeface="Arial" pitchFamily="34" charset="0"/>
                        </a:rPr>
                        <a:t>/ml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Ticarcilin</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&gt;=128</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16-128 </a:t>
                      </a:r>
                      <a:r>
                        <a:rPr lang="en-US" sz="1600" dirty="0" err="1">
                          <a:latin typeface="Arial" pitchFamily="34" charset="0"/>
                          <a:ea typeface="Calibri"/>
                          <a:cs typeface="Arial" pitchFamily="34" charset="0"/>
                        </a:rPr>
                        <a:t>ug</a:t>
                      </a:r>
                      <a:r>
                        <a:rPr lang="en-US" sz="1600" dirty="0">
                          <a:latin typeface="Arial" pitchFamily="34" charset="0"/>
                          <a:ea typeface="Calibri"/>
                          <a:cs typeface="Arial" pitchFamily="34" charset="0"/>
                        </a:rPr>
                        <a:t>/ml</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R</a:t>
                      </a:r>
                    </a:p>
                  </a:txBody>
                  <a:tcPr marL="68580" marR="68580" marT="0" marB="0"/>
                </a:tc>
              </a:tr>
              <a:tr h="444500">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Trimethoprim/ Sulfa</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&gt;2</a:t>
                      </a:r>
                    </a:p>
                  </a:txBody>
                  <a:tcPr marL="68580" marR="68580" marT="0" marB="0"/>
                </a:tc>
                <a:tc>
                  <a:txBody>
                    <a:bodyPr/>
                    <a:lstStyle/>
                    <a:p>
                      <a:pPr marL="0" marR="0">
                        <a:lnSpc>
                          <a:spcPct val="115000"/>
                        </a:lnSpc>
                        <a:spcBef>
                          <a:spcPts val="0"/>
                        </a:spcBef>
                        <a:spcAft>
                          <a:spcPts val="0"/>
                        </a:spcAft>
                      </a:pPr>
                      <a:r>
                        <a:rPr lang="en-US" sz="1600">
                          <a:latin typeface="Arial" pitchFamily="34" charset="0"/>
                          <a:ea typeface="Calibri"/>
                          <a:cs typeface="Arial" pitchFamily="34" charset="0"/>
                        </a:rPr>
                        <a:t>0.5-4 ug/ml</a:t>
                      </a:r>
                    </a:p>
                  </a:txBody>
                  <a:tcPr marL="68580" marR="68580" marT="0" marB="0"/>
                </a:tc>
                <a:tc>
                  <a:txBody>
                    <a:bodyPr/>
                    <a:lstStyle/>
                    <a:p>
                      <a:pPr marL="0" marR="0">
                        <a:lnSpc>
                          <a:spcPct val="115000"/>
                        </a:lnSpc>
                        <a:spcBef>
                          <a:spcPts val="0"/>
                        </a:spcBef>
                        <a:spcAft>
                          <a:spcPts val="0"/>
                        </a:spcAft>
                      </a:pPr>
                      <a:r>
                        <a:rPr lang="en-US" sz="1600" dirty="0">
                          <a:latin typeface="Arial" pitchFamily="34" charset="0"/>
                          <a:ea typeface="Calibri"/>
                          <a:cs typeface="Arial" pitchFamily="34" charset="0"/>
                        </a:rPr>
                        <a:t>R</a:t>
                      </a:r>
                    </a:p>
                  </a:txBody>
                  <a:tcPr marL="68580" marR="68580" marT="0" marB="0"/>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Extended sensitivity panel	</a:t>
            </a:r>
            <a:endParaRPr lang="en-US" dirty="0"/>
          </a:p>
        </p:txBody>
      </p:sp>
      <p:sp>
        <p:nvSpPr>
          <p:cNvPr id="3" name="Content Placeholder 2"/>
          <p:cNvSpPr>
            <a:spLocks noGrp="1"/>
          </p:cNvSpPr>
          <p:nvPr>
            <p:ph idx="1"/>
          </p:nvPr>
        </p:nvSpPr>
        <p:spPr>
          <a:xfrm>
            <a:off x="304800" y="1554162"/>
            <a:ext cx="8686800" cy="4999038"/>
          </a:xfrm>
        </p:spPr>
        <p:txBody>
          <a:bodyPr>
            <a:normAutofit fontScale="85000" lnSpcReduction="10000"/>
          </a:bodyPr>
          <a:lstStyle/>
          <a:p>
            <a:r>
              <a:rPr lang="en-US" dirty="0" err="1" smtClean="0"/>
              <a:t>Cefixime</a:t>
            </a:r>
            <a:r>
              <a:rPr lang="en-US" dirty="0" smtClean="0"/>
              <a:t>			R	(Suprax-3</a:t>
            </a:r>
            <a:r>
              <a:rPr lang="en-US" baseline="30000" dirty="0" smtClean="0"/>
              <a:t>rd</a:t>
            </a:r>
            <a:r>
              <a:rPr lang="en-US" dirty="0" smtClean="0"/>
              <a:t> gen, PO)</a:t>
            </a:r>
          </a:p>
          <a:p>
            <a:r>
              <a:rPr lang="en-US" dirty="0" err="1" smtClean="0"/>
              <a:t>Cefotaxime</a:t>
            </a:r>
            <a:r>
              <a:rPr lang="en-US" dirty="0" smtClean="0"/>
              <a:t>		R	(Claforan-3</a:t>
            </a:r>
            <a:r>
              <a:rPr lang="en-US" baseline="30000" dirty="0" smtClean="0"/>
              <a:t>rd</a:t>
            </a:r>
            <a:r>
              <a:rPr lang="en-US" dirty="0" smtClean="0"/>
              <a:t> gen, IV)	</a:t>
            </a:r>
          </a:p>
          <a:p>
            <a:r>
              <a:rPr lang="en-US" dirty="0" err="1" smtClean="0"/>
              <a:t>Cefoperazone</a:t>
            </a:r>
            <a:r>
              <a:rPr lang="en-US" dirty="0" smtClean="0"/>
              <a:t>		R	(Cefobid,3</a:t>
            </a:r>
            <a:r>
              <a:rPr lang="en-US" baseline="30000" dirty="0" smtClean="0"/>
              <a:t>rd</a:t>
            </a:r>
            <a:r>
              <a:rPr lang="en-US" dirty="0" smtClean="0"/>
              <a:t> gen, IV)</a:t>
            </a:r>
          </a:p>
          <a:p>
            <a:r>
              <a:rPr lang="en-US" dirty="0" err="1" smtClean="0"/>
              <a:t>Ceftiofur</a:t>
            </a:r>
            <a:r>
              <a:rPr lang="en-US" dirty="0" smtClean="0"/>
              <a:t>			R	(</a:t>
            </a:r>
            <a:r>
              <a:rPr lang="en-US" dirty="0" err="1" smtClean="0"/>
              <a:t>Naxcel</a:t>
            </a:r>
            <a:r>
              <a:rPr lang="en-US" dirty="0" smtClean="0"/>
              <a:t>, 3</a:t>
            </a:r>
            <a:r>
              <a:rPr lang="en-US" baseline="30000" dirty="0" smtClean="0"/>
              <a:t>rd</a:t>
            </a:r>
            <a:r>
              <a:rPr lang="en-US" dirty="0" smtClean="0"/>
              <a:t> gen IV)</a:t>
            </a:r>
          </a:p>
          <a:p>
            <a:r>
              <a:rPr lang="en-US" dirty="0" err="1" smtClean="0"/>
              <a:t>Cefoxitin</a:t>
            </a:r>
            <a:r>
              <a:rPr lang="en-US" dirty="0" smtClean="0"/>
              <a:t>			R	(2</a:t>
            </a:r>
            <a:r>
              <a:rPr lang="en-US" baseline="30000" dirty="0" smtClean="0"/>
              <a:t>nd</a:t>
            </a:r>
            <a:r>
              <a:rPr lang="en-US" dirty="0" smtClean="0"/>
              <a:t> gen, IV)</a:t>
            </a:r>
          </a:p>
          <a:p>
            <a:r>
              <a:rPr lang="en-US" dirty="0" err="1" smtClean="0"/>
              <a:t>Ceftazidime</a:t>
            </a:r>
            <a:r>
              <a:rPr lang="en-US" dirty="0" smtClean="0"/>
              <a:t>		R	(</a:t>
            </a:r>
            <a:r>
              <a:rPr lang="en-US" dirty="0" err="1" smtClean="0"/>
              <a:t>Fortaz</a:t>
            </a:r>
            <a:r>
              <a:rPr lang="en-US" dirty="0" smtClean="0"/>
              <a:t>, 3</a:t>
            </a:r>
            <a:r>
              <a:rPr lang="en-US" baseline="30000" dirty="0" smtClean="0"/>
              <a:t>rd</a:t>
            </a:r>
            <a:r>
              <a:rPr lang="en-US" dirty="0" smtClean="0"/>
              <a:t> gen, IV)</a:t>
            </a:r>
          </a:p>
          <a:p>
            <a:r>
              <a:rPr lang="en-US" dirty="0" smtClean="0"/>
              <a:t>Ciprofloxacin		S	(PO)</a:t>
            </a:r>
          </a:p>
          <a:p>
            <a:r>
              <a:rPr lang="en-US" dirty="0" err="1" smtClean="0"/>
              <a:t>Imipenem</a:t>
            </a:r>
            <a:r>
              <a:rPr lang="en-US" dirty="0" smtClean="0"/>
              <a:t>		S	(IV)</a:t>
            </a:r>
          </a:p>
          <a:p>
            <a:r>
              <a:rPr lang="en-US" dirty="0" err="1" smtClean="0"/>
              <a:t>Meropenum</a:t>
            </a:r>
            <a:r>
              <a:rPr lang="en-US" dirty="0" smtClean="0"/>
              <a:t>		S	(IV, SC)</a:t>
            </a:r>
          </a:p>
          <a:p>
            <a:r>
              <a:rPr lang="en-US" dirty="0" err="1" smtClean="0"/>
              <a:t>Ticarcillin</a:t>
            </a:r>
            <a:r>
              <a:rPr lang="en-US" dirty="0" smtClean="0"/>
              <a:t>			R	(IV, IM)</a:t>
            </a:r>
          </a:p>
          <a:p>
            <a:r>
              <a:rPr lang="en-US" dirty="0" err="1" smtClean="0"/>
              <a:t>Timentin</a:t>
            </a:r>
            <a:r>
              <a:rPr lang="en-US" dirty="0" smtClean="0"/>
              <a:t>			R	(IV, IM)</a:t>
            </a:r>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Urine: 	Pseudomonas &gt;100,000 </a:t>
            </a:r>
            <a:r>
              <a:rPr lang="en-US" dirty="0" err="1" smtClean="0"/>
              <a:t>cfu</a:t>
            </a:r>
            <a:r>
              <a:rPr lang="en-US" dirty="0" smtClean="0"/>
              <a:t> </a:t>
            </a:r>
            <a:endParaRPr lang="en-US" dirty="0"/>
          </a:p>
        </p:txBody>
      </p:sp>
      <p:graphicFrame>
        <p:nvGraphicFramePr>
          <p:cNvPr id="4" name="Content Placeholder 3"/>
          <p:cNvGraphicFramePr>
            <a:graphicFrameLocks noGrp="1"/>
          </p:cNvGraphicFramePr>
          <p:nvPr>
            <p:ph idx="1"/>
          </p:nvPr>
        </p:nvGraphicFramePr>
        <p:xfrm>
          <a:off x="304800" y="1554163"/>
          <a:ext cx="8686800" cy="4450080"/>
        </p:xfrm>
        <a:graphic>
          <a:graphicData uri="http://schemas.openxmlformats.org/drawingml/2006/table">
            <a:tbl>
              <a:tblPr firstRow="1" bandRow="1">
                <a:tableStyleId>{5C22544A-7EE6-4342-B048-85BDC9FD1C3A}</a:tableStyleId>
              </a:tblPr>
              <a:tblGrid>
                <a:gridCol w="2171700"/>
                <a:gridCol w="2171700"/>
                <a:gridCol w="2171700"/>
                <a:gridCol w="2171700"/>
              </a:tblGrid>
              <a:tr h="370840">
                <a:tc>
                  <a:txBody>
                    <a:bodyPr/>
                    <a:lstStyle/>
                    <a:p>
                      <a:r>
                        <a:rPr lang="en-US" dirty="0" smtClean="0"/>
                        <a:t>Drug</a:t>
                      </a:r>
                      <a:endParaRPr lang="en-US" dirty="0"/>
                    </a:p>
                  </a:txBody>
                  <a:tcPr/>
                </a:tc>
                <a:tc>
                  <a:txBody>
                    <a:bodyPr/>
                    <a:lstStyle/>
                    <a:p>
                      <a:r>
                        <a:rPr lang="en-US" dirty="0" smtClean="0"/>
                        <a:t>MIC</a:t>
                      </a:r>
                      <a:endParaRPr lang="en-US" dirty="0"/>
                    </a:p>
                  </a:txBody>
                  <a:tcPr/>
                </a:tc>
                <a:tc>
                  <a:txBody>
                    <a:bodyPr/>
                    <a:lstStyle/>
                    <a:p>
                      <a:r>
                        <a:rPr lang="en-US" dirty="0" smtClean="0"/>
                        <a:t>MIC breakpoints</a:t>
                      </a:r>
                      <a:endParaRPr lang="en-US" dirty="0"/>
                    </a:p>
                  </a:txBody>
                  <a:tcPr/>
                </a:tc>
                <a:tc>
                  <a:txBody>
                    <a:bodyPr/>
                    <a:lstStyle/>
                    <a:p>
                      <a:r>
                        <a:rPr lang="en-US" dirty="0" smtClean="0"/>
                        <a:t>Interpretation</a:t>
                      </a:r>
                      <a:endParaRPr lang="en-US" dirty="0"/>
                    </a:p>
                  </a:txBody>
                  <a:tcPr/>
                </a:tc>
              </a:tr>
              <a:tr h="370840">
                <a:tc>
                  <a:txBody>
                    <a:bodyPr/>
                    <a:lstStyle/>
                    <a:p>
                      <a:r>
                        <a:rPr lang="en-US" dirty="0" err="1" smtClean="0"/>
                        <a:t>Amikacin</a:t>
                      </a:r>
                      <a:endParaRPr lang="en-US" dirty="0"/>
                    </a:p>
                  </a:txBody>
                  <a:tcPr/>
                </a:tc>
                <a:tc>
                  <a:txBody>
                    <a:bodyPr/>
                    <a:lstStyle/>
                    <a:p>
                      <a:r>
                        <a:rPr lang="en-US" dirty="0" smtClean="0"/>
                        <a:t>&lt;=8</a:t>
                      </a:r>
                      <a:endParaRPr lang="en-US" dirty="0"/>
                    </a:p>
                  </a:txBody>
                  <a:tcPr/>
                </a:tc>
                <a:tc>
                  <a:txBody>
                    <a:bodyPr/>
                    <a:lstStyle/>
                    <a:p>
                      <a:r>
                        <a:rPr lang="en-US" dirty="0" smtClean="0"/>
                        <a:t>8-64 </a:t>
                      </a:r>
                      <a:r>
                        <a:rPr lang="en-US" dirty="0" err="1" smtClean="0"/>
                        <a:t>ug</a:t>
                      </a:r>
                      <a:r>
                        <a:rPr lang="en-US" dirty="0" smtClean="0"/>
                        <a:t>/ml</a:t>
                      </a:r>
                      <a:endParaRPr lang="en-US" dirty="0"/>
                    </a:p>
                  </a:txBody>
                  <a:tcPr/>
                </a:tc>
                <a:tc>
                  <a:txBody>
                    <a:bodyPr/>
                    <a:lstStyle/>
                    <a:p>
                      <a:r>
                        <a:rPr lang="en-US" dirty="0" smtClean="0"/>
                        <a:t>S</a:t>
                      </a:r>
                      <a:endParaRPr lang="en-US" dirty="0"/>
                    </a:p>
                  </a:txBody>
                  <a:tcPr/>
                </a:tc>
              </a:tr>
              <a:tr h="370840">
                <a:tc>
                  <a:txBody>
                    <a:bodyPr/>
                    <a:lstStyle/>
                    <a:p>
                      <a:r>
                        <a:rPr lang="en-US" dirty="0" err="1" smtClean="0"/>
                        <a:t>Clavamox</a:t>
                      </a:r>
                      <a:endParaRPr lang="en-US" dirty="0"/>
                    </a:p>
                  </a:txBody>
                  <a:tcPr/>
                </a:tc>
                <a:tc>
                  <a:txBody>
                    <a:bodyPr/>
                    <a:lstStyle/>
                    <a:p>
                      <a:r>
                        <a:rPr lang="en-US" dirty="0" smtClean="0"/>
                        <a:t>N/A</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err="1" smtClean="0"/>
                        <a:t>Ampicillin</a:t>
                      </a:r>
                      <a:r>
                        <a:rPr lang="en-US" dirty="0" smtClean="0"/>
                        <a:t>/ </a:t>
                      </a:r>
                      <a:r>
                        <a:rPr lang="en-US" dirty="0" err="1" smtClean="0"/>
                        <a:t>Amox</a:t>
                      </a:r>
                      <a:endParaRPr lang="en-US" dirty="0"/>
                    </a:p>
                  </a:txBody>
                  <a:tcPr/>
                </a:tc>
                <a:tc>
                  <a:txBody>
                    <a:bodyPr/>
                    <a:lstStyle/>
                    <a:p>
                      <a:r>
                        <a:rPr lang="en-US" dirty="0" smtClean="0"/>
                        <a:t>N/A</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err="1" smtClean="0"/>
                        <a:t>Cefpodoxime</a:t>
                      </a:r>
                      <a:endParaRPr lang="en-US" dirty="0"/>
                    </a:p>
                  </a:txBody>
                  <a:tcPr/>
                </a:tc>
                <a:tc>
                  <a:txBody>
                    <a:bodyPr/>
                    <a:lstStyle/>
                    <a:p>
                      <a:r>
                        <a:rPr lang="en-US" dirty="0" smtClean="0"/>
                        <a:t>&gt;=8</a:t>
                      </a:r>
                      <a:endParaRPr lang="en-US" dirty="0"/>
                    </a:p>
                  </a:txBody>
                  <a:tcPr/>
                </a:tc>
                <a:tc>
                  <a:txBody>
                    <a:bodyPr/>
                    <a:lstStyle/>
                    <a:p>
                      <a:r>
                        <a:rPr lang="en-US" dirty="0" smtClean="0"/>
                        <a:t>2-8 </a:t>
                      </a:r>
                      <a:r>
                        <a:rPr lang="en-US" dirty="0" err="1" smtClean="0"/>
                        <a:t>ug</a:t>
                      </a:r>
                      <a:r>
                        <a:rPr lang="en-US" dirty="0" smtClean="0"/>
                        <a:t>/ml</a:t>
                      </a:r>
                      <a:endParaRPr lang="en-US" dirty="0"/>
                    </a:p>
                  </a:txBody>
                  <a:tcPr/>
                </a:tc>
                <a:tc>
                  <a:txBody>
                    <a:bodyPr/>
                    <a:lstStyle/>
                    <a:p>
                      <a:r>
                        <a:rPr lang="en-US" dirty="0" smtClean="0"/>
                        <a:t>R</a:t>
                      </a:r>
                      <a:endParaRPr lang="en-US" dirty="0"/>
                    </a:p>
                  </a:txBody>
                  <a:tcPr/>
                </a:tc>
              </a:tr>
              <a:tr h="370840">
                <a:tc>
                  <a:txBody>
                    <a:bodyPr/>
                    <a:lstStyle/>
                    <a:p>
                      <a:r>
                        <a:rPr lang="en-US" dirty="0" err="1" smtClean="0"/>
                        <a:t>Cephalexin</a:t>
                      </a:r>
                      <a:endParaRPr lang="en-US" dirty="0"/>
                    </a:p>
                  </a:txBody>
                  <a:tcPr/>
                </a:tc>
                <a:tc>
                  <a:txBody>
                    <a:bodyPr/>
                    <a:lstStyle/>
                    <a:p>
                      <a:r>
                        <a:rPr lang="en-US" dirty="0" smtClean="0"/>
                        <a:t>N/A</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r h="370840">
                <a:tc>
                  <a:txBody>
                    <a:bodyPr/>
                    <a:lstStyle/>
                    <a:p>
                      <a:r>
                        <a:rPr lang="en-US" dirty="0" err="1" smtClean="0"/>
                        <a:t>Enrofloxacin</a:t>
                      </a:r>
                      <a:endParaRPr lang="en-US" dirty="0"/>
                    </a:p>
                  </a:txBody>
                  <a:tcPr/>
                </a:tc>
                <a:tc>
                  <a:txBody>
                    <a:bodyPr/>
                    <a:lstStyle/>
                    <a:p>
                      <a:r>
                        <a:rPr lang="en-US" dirty="0" smtClean="0"/>
                        <a:t>&gt;=4</a:t>
                      </a:r>
                      <a:endParaRPr lang="en-US" dirty="0"/>
                    </a:p>
                  </a:txBody>
                  <a:tcPr/>
                </a:tc>
                <a:tc>
                  <a:txBody>
                    <a:bodyPr/>
                    <a:lstStyle/>
                    <a:p>
                      <a:r>
                        <a:rPr lang="en-US" dirty="0" smtClean="0"/>
                        <a:t>0.5-4 </a:t>
                      </a:r>
                      <a:r>
                        <a:rPr lang="en-US" dirty="0" err="1" smtClean="0"/>
                        <a:t>ug</a:t>
                      </a:r>
                      <a:r>
                        <a:rPr lang="en-US" dirty="0" smtClean="0"/>
                        <a:t>/ml</a:t>
                      </a:r>
                      <a:endParaRPr lang="en-US" dirty="0"/>
                    </a:p>
                  </a:txBody>
                  <a:tcPr/>
                </a:tc>
                <a:tc>
                  <a:txBody>
                    <a:bodyPr/>
                    <a:lstStyle/>
                    <a:p>
                      <a:r>
                        <a:rPr lang="en-US" dirty="0" smtClean="0"/>
                        <a:t>R</a:t>
                      </a:r>
                      <a:endParaRPr lang="en-US" dirty="0"/>
                    </a:p>
                  </a:txBody>
                  <a:tcPr/>
                </a:tc>
              </a:tr>
              <a:tr h="370840">
                <a:tc>
                  <a:txBody>
                    <a:bodyPr/>
                    <a:lstStyle/>
                    <a:p>
                      <a:r>
                        <a:rPr lang="en-US" dirty="0" err="1" smtClean="0"/>
                        <a:t>Marbofloxacin</a:t>
                      </a:r>
                      <a:endParaRPr lang="en-US" dirty="0"/>
                    </a:p>
                  </a:txBody>
                  <a:tcPr/>
                </a:tc>
                <a:tc>
                  <a:txBody>
                    <a:bodyPr/>
                    <a:lstStyle/>
                    <a:p>
                      <a:r>
                        <a:rPr lang="en-US" dirty="0" smtClean="0"/>
                        <a:t>1</a:t>
                      </a:r>
                      <a:endParaRPr lang="en-US" dirty="0"/>
                    </a:p>
                  </a:txBody>
                  <a:tcPr/>
                </a:tc>
                <a:tc>
                  <a:txBody>
                    <a:bodyPr/>
                    <a:lstStyle/>
                    <a:p>
                      <a:r>
                        <a:rPr lang="en-US" dirty="0" smtClean="0"/>
                        <a:t>0.5-4 </a:t>
                      </a:r>
                      <a:r>
                        <a:rPr lang="en-US" dirty="0" err="1" smtClean="0"/>
                        <a:t>ug</a:t>
                      </a:r>
                      <a:r>
                        <a:rPr lang="en-US" dirty="0" smtClean="0"/>
                        <a:t>/ml</a:t>
                      </a:r>
                      <a:endParaRPr lang="en-US" dirty="0"/>
                    </a:p>
                  </a:txBody>
                  <a:tcPr/>
                </a:tc>
                <a:tc>
                  <a:txBody>
                    <a:bodyPr/>
                    <a:lstStyle/>
                    <a:p>
                      <a:r>
                        <a:rPr lang="en-US" dirty="0" smtClean="0"/>
                        <a:t>S</a:t>
                      </a:r>
                      <a:endParaRPr lang="en-US" dirty="0"/>
                    </a:p>
                  </a:txBody>
                  <a:tcPr/>
                </a:tc>
              </a:tr>
              <a:tr h="370840">
                <a:tc>
                  <a:txBody>
                    <a:bodyPr/>
                    <a:lstStyle/>
                    <a:p>
                      <a:r>
                        <a:rPr lang="en-US" dirty="0" err="1" smtClean="0"/>
                        <a:t>Nitrofurantoin</a:t>
                      </a:r>
                      <a:endParaRPr lang="en-US" dirty="0"/>
                    </a:p>
                  </a:txBody>
                  <a:tcPr/>
                </a:tc>
                <a:tc>
                  <a:txBody>
                    <a:bodyPr/>
                    <a:lstStyle/>
                    <a:p>
                      <a:r>
                        <a:rPr lang="en-US" dirty="0" smtClean="0"/>
                        <a:t>&gt;128</a:t>
                      </a:r>
                      <a:endParaRPr lang="en-US" dirty="0"/>
                    </a:p>
                  </a:txBody>
                  <a:tcPr/>
                </a:tc>
                <a:tc>
                  <a:txBody>
                    <a:bodyPr/>
                    <a:lstStyle/>
                    <a:p>
                      <a:r>
                        <a:rPr lang="en-US" dirty="0" smtClean="0"/>
                        <a:t>16-128 </a:t>
                      </a:r>
                      <a:r>
                        <a:rPr lang="en-US" dirty="0" err="1" smtClean="0"/>
                        <a:t>ug</a:t>
                      </a:r>
                      <a:r>
                        <a:rPr lang="en-US" dirty="0" smtClean="0"/>
                        <a:t>/ml</a:t>
                      </a:r>
                      <a:endParaRPr lang="en-US" dirty="0"/>
                    </a:p>
                  </a:txBody>
                  <a:tcPr/>
                </a:tc>
                <a:tc>
                  <a:txBody>
                    <a:bodyPr/>
                    <a:lstStyle/>
                    <a:p>
                      <a:r>
                        <a:rPr lang="en-US" dirty="0" smtClean="0"/>
                        <a:t>R</a:t>
                      </a:r>
                      <a:endParaRPr lang="en-US" dirty="0"/>
                    </a:p>
                  </a:txBody>
                  <a:tcPr/>
                </a:tc>
              </a:tr>
              <a:tr h="370840">
                <a:tc>
                  <a:txBody>
                    <a:bodyPr/>
                    <a:lstStyle/>
                    <a:p>
                      <a:r>
                        <a:rPr lang="en-US" dirty="0" smtClean="0"/>
                        <a:t>Tetracycline</a:t>
                      </a:r>
                      <a:endParaRPr lang="en-US" dirty="0"/>
                    </a:p>
                  </a:txBody>
                  <a:tcPr/>
                </a:tc>
                <a:tc>
                  <a:txBody>
                    <a:bodyPr/>
                    <a:lstStyle/>
                    <a:p>
                      <a:r>
                        <a:rPr lang="en-US" dirty="0" smtClean="0"/>
                        <a:t>&gt;=16</a:t>
                      </a:r>
                      <a:endParaRPr lang="en-US" dirty="0"/>
                    </a:p>
                  </a:txBody>
                  <a:tcPr/>
                </a:tc>
                <a:tc>
                  <a:txBody>
                    <a:bodyPr/>
                    <a:lstStyle/>
                    <a:p>
                      <a:r>
                        <a:rPr lang="en-US" dirty="0" smtClean="0"/>
                        <a:t>2-16 </a:t>
                      </a:r>
                      <a:r>
                        <a:rPr lang="en-US" dirty="0" err="1" smtClean="0"/>
                        <a:t>ug</a:t>
                      </a:r>
                      <a:r>
                        <a:rPr lang="en-US" dirty="0" smtClean="0"/>
                        <a:t>/ml</a:t>
                      </a:r>
                      <a:endParaRPr lang="en-US" dirty="0"/>
                    </a:p>
                  </a:txBody>
                  <a:tcPr/>
                </a:tc>
                <a:tc>
                  <a:txBody>
                    <a:bodyPr/>
                    <a:lstStyle/>
                    <a:p>
                      <a:r>
                        <a:rPr lang="en-US" dirty="0" smtClean="0"/>
                        <a:t>R</a:t>
                      </a:r>
                      <a:endParaRPr lang="en-US" dirty="0"/>
                    </a:p>
                  </a:txBody>
                  <a:tcPr/>
                </a:tc>
              </a:tr>
              <a:tr h="370840">
                <a:tc>
                  <a:txBody>
                    <a:bodyPr/>
                    <a:lstStyle/>
                    <a:p>
                      <a:r>
                        <a:rPr lang="en-US" dirty="0" err="1" smtClean="0"/>
                        <a:t>Ticarcillin</a:t>
                      </a:r>
                      <a:endParaRPr lang="en-US" dirty="0"/>
                    </a:p>
                  </a:txBody>
                  <a:tcPr/>
                </a:tc>
                <a:tc>
                  <a:txBody>
                    <a:bodyPr/>
                    <a:lstStyle/>
                    <a:p>
                      <a:r>
                        <a:rPr lang="en-US" dirty="0" smtClean="0"/>
                        <a:t>32</a:t>
                      </a:r>
                      <a:endParaRPr lang="en-US" dirty="0"/>
                    </a:p>
                  </a:txBody>
                  <a:tcPr/>
                </a:tc>
                <a:tc>
                  <a:txBody>
                    <a:bodyPr/>
                    <a:lstStyle/>
                    <a:p>
                      <a:r>
                        <a:rPr lang="en-US" dirty="0" smtClean="0"/>
                        <a:t>16-128 </a:t>
                      </a:r>
                      <a:r>
                        <a:rPr lang="en-US" dirty="0" err="1" smtClean="0"/>
                        <a:t>ug</a:t>
                      </a:r>
                      <a:r>
                        <a:rPr lang="en-US" dirty="0" smtClean="0"/>
                        <a:t>/ml</a:t>
                      </a:r>
                      <a:endParaRPr lang="en-US" dirty="0"/>
                    </a:p>
                  </a:txBody>
                  <a:tcPr/>
                </a:tc>
                <a:tc>
                  <a:txBody>
                    <a:bodyPr/>
                    <a:lstStyle/>
                    <a:p>
                      <a:r>
                        <a:rPr lang="en-US" dirty="0" smtClean="0"/>
                        <a:t>S</a:t>
                      </a:r>
                      <a:endParaRPr lang="en-US" dirty="0"/>
                    </a:p>
                  </a:txBody>
                  <a:tcPr/>
                </a:tc>
              </a:tr>
              <a:tr h="370840">
                <a:tc>
                  <a:txBody>
                    <a:bodyPr/>
                    <a:lstStyle/>
                    <a:p>
                      <a:r>
                        <a:rPr lang="en-US" dirty="0" smtClean="0"/>
                        <a:t>TMS</a:t>
                      </a:r>
                      <a:endParaRPr lang="en-US" dirty="0"/>
                    </a:p>
                  </a:txBody>
                  <a:tcPr/>
                </a:tc>
                <a:tc>
                  <a:txBody>
                    <a:bodyPr/>
                    <a:lstStyle/>
                    <a:p>
                      <a:r>
                        <a:rPr lang="en-US" dirty="0" smtClean="0"/>
                        <a:t>N/A</a:t>
                      </a:r>
                      <a:endParaRPr lang="en-US" dirty="0"/>
                    </a:p>
                  </a:txBody>
                  <a:tcPr/>
                </a:tc>
                <a:tc>
                  <a:txBody>
                    <a:bodyPr/>
                    <a:lstStyle/>
                    <a:p>
                      <a:r>
                        <a:rPr lang="en-US" dirty="0" smtClean="0"/>
                        <a:t>---</a:t>
                      </a:r>
                      <a:endParaRPr lang="en-US" dirty="0"/>
                    </a:p>
                  </a:txBody>
                  <a:tcPr/>
                </a:tc>
                <a:tc>
                  <a:txBody>
                    <a:bodyPr/>
                    <a:lstStyle/>
                    <a:p>
                      <a:r>
                        <a:rPr lang="en-US" dirty="0" smtClean="0"/>
                        <a:t>---</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Caveats</a:t>
            </a:r>
            <a:endParaRPr lang="en-US" dirty="0"/>
          </a:p>
        </p:txBody>
      </p:sp>
      <p:sp>
        <p:nvSpPr>
          <p:cNvPr id="3" name="Content Placeholder 2"/>
          <p:cNvSpPr>
            <a:spLocks noGrp="1"/>
          </p:cNvSpPr>
          <p:nvPr>
            <p:ph idx="1"/>
          </p:nvPr>
        </p:nvSpPr>
        <p:spPr>
          <a:xfrm>
            <a:off x="304800" y="1554162"/>
            <a:ext cx="8686800" cy="4846638"/>
          </a:xfrm>
        </p:spPr>
        <p:txBody>
          <a:bodyPr>
            <a:normAutofit fontScale="92500" lnSpcReduction="20000"/>
          </a:bodyPr>
          <a:lstStyle/>
          <a:p>
            <a:r>
              <a:rPr lang="en-US" i="1" dirty="0" smtClean="0"/>
              <a:t>In vitro </a:t>
            </a:r>
            <a:r>
              <a:rPr lang="en-US" dirty="0" smtClean="0"/>
              <a:t>≠ </a:t>
            </a:r>
            <a:r>
              <a:rPr lang="en-US" i="1" dirty="0" smtClean="0"/>
              <a:t>in vivo</a:t>
            </a:r>
          </a:p>
          <a:p>
            <a:r>
              <a:rPr lang="en-US" dirty="0" smtClean="0"/>
              <a:t>Susceptibility to a drug within a class does not always correspond to susceptibility to all drugs in that class</a:t>
            </a:r>
          </a:p>
          <a:p>
            <a:r>
              <a:rPr lang="en-US" dirty="0" smtClean="0"/>
              <a:t>Sensitivity tests are assessed based on plasma levels and may not predict tissue concentrations</a:t>
            </a:r>
          </a:p>
          <a:p>
            <a:pPr lvl="1"/>
            <a:r>
              <a:rPr lang="en-US" dirty="0" smtClean="0"/>
              <a:t>i.e. may be able to overcome resistance via topical application</a:t>
            </a:r>
          </a:p>
          <a:p>
            <a:r>
              <a:rPr lang="en-US" dirty="0" smtClean="0"/>
              <a:t>Do not take into account local factors such as pus, necrosis, poor perfusion, etc</a:t>
            </a:r>
          </a:p>
          <a:p>
            <a:r>
              <a:rPr lang="en-US" dirty="0" smtClean="0"/>
              <a:t>For human drugs, MIC data is based on human pharmacokinetics</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 how do I choose a drug based on the MIC?</a:t>
            </a:r>
            <a:endParaRPr lang="en-US" dirty="0"/>
          </a:p>
        </p:txBody>
      </p:sp>
      <p:sp>
        <p:nvSpPr>
          <p:cNvPr id="3" name="Content Placeholder 2"/>
          <p:cNvSpPr>
            <a:spLocks noGrp="1"/>
          </p:cNvSpPr>
          <p:nvPr>
            <p:ph idx="1"/>
          </p:nvPr>
        </p:nvSpPr>
        <p:spPr/>
        <p:txBody>
          <a:bodyPr>
            <a:normAutofit/>
          </a:bodyPr>
          <a:lstStyle/>
          <a:p>
            <a:r>
              <a:rPr lang="en-US" dirty="0" smtClean="0"/>
              <a:t>Consider the body system you are treating</a:t>
            </a:r>
          </a:p>
          <a:p>
            <a:pPr lvl="1"/>
            <a:r>
              <a:rPr lang="en-US" dirty="0" err="1" smtClean="0"/>
              <a:t>Renally</a:t>
            </a:r>
            <a:r>
              <a:rPr lang="en-US" dirty="0" smtClean="0"/>
              <a:t> excreted drugs best for kidney infections</a:t>
            </a:r>
          </a:p>
          <a:p>
            <a:pPr lvl="1"/>
            <a:r>
              <a:rPr lang="en-US" dirty="0" smtClean="0"/>
              <a:t>Drugs that concentrate in WBC’s for pneumonia</a:t>
            </a:r>
          </a:p>
          <a:p>
            <a:r>
              <a:rPr lang="en-US" dirty="0" smtClean="0"/>
              <a:t>Pick one that is the farthest from the lowest end of the breakpoint range.</a:t>
            </a:r>
          </a:p>
          <a:p>
            <a:r>
              <a:rPr lang="en-US" dirty="0" smtClean="0"/>
              <a:t>If similar susceptibility, consider breadth of spectrum, toxicity and ease of administration </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Renal elimination = increase urine concentration:</a:t>
            </a:r>
            <a:endParaRPr lang="en-US" dirty="0"/>
          </a:p>
        </p:txBody>
      </p:sp>
      <p:sp>
        <p:nvSpPr>
          <p:cNvPr id="5" name="Content Placeholder 4"/>
          <p:cNvSpPr>
            <a:spLocks noGrp="1"/>
          </p:cNvSpPr>
          <p:nvPr>
            <p:ph idx="1"/>
          </p:nvPr>
        </p:nvSpPr>
        <p:spPr/>
        <p:txBody>
          <a:bodyPr/>
          <a:lstStyle/>
          <a:p>
            <a:r>
              <a:rPr lang="en-US" dirty="0" err="1" smtClean="0"/>
              <a:t>Penicillins</a:t>
            </a:r>
            <a:endParaRPr lang="en-US" dirty="0" smtClean="0"/>
          </a:p>
          <a:p>
            <a:r>
              <a:rPr lang="en-US" dirty="0" err="1" smtClean="0"/>
              <a:t>Cephalosporins</a:t>
            </a:r>
            <a:endParaRPr lang="en-US" dirty="0" smtClean="0"/>
          </a:p>
          <a:p>
            <a:r>
              <a:rPr lang="en-US" dirty="0" err="1" smtClean="0"/>
              <a:t>Tetracyclines</a:t>
            </a:r>
            <a:r>
              <a:rPr lang="en-US" dirty="0" smtClean="0"/>
              <a:t> (NOT doxy)</a:t>
            </a:r>
          </a:p>
          <a:p>
            <a:r>
              <a:rPr lang="en-US" dirty="0" err="1" smtClean="0"/>
              <a:t>Fluorquinolones</a:t>
            </a:r>
            <a:r>
              <a:rPr lang="en-US" dirty="0" smtClean="0"/>
              <a:t> </a:t>
            </a:r>
          </a:p>
          <a:p>
            <a:r>
              <a:rPr lang="en-US" dirty="0" err="1" smtClean="0"/>
              <a:t>Aminoglycosides</a:t>
            </a:r>
            <a:endParaRPr lang="en-US" dirty="0" smtClean="0"/>
          </a:p>
          <a:p>
            <a:r>
              <a:rPr lang="en-US" dirty="0" smtClean="0"/>
              <a:t>TMS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urine concentration of common drugs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Drug	       Dose	Route	[urine]</a:t>
            </a:r>
            <a:br>
              <a:rPr lang="en-US" dirty="0" smtClean="0"/>
            </a:br>
            <a:r>
              <a:rPr lang="en-US" dirty="0" smtClean="0"/>
              <a:t>		      (mg/kg)</a:t>
            </a:r>
            <a:br>
              <a:rPr lang="en-US" dirty="0" smtClean="0"/>
            </a:br>
            <a:r>
              <a:rPr lang="en-US" dirty="0" err="1" smtClean="0"/>
              <a:t>Amikacin</a:t>
            </a:r>
            <a:r>
              <a:rPr lang="en-US" dirty="0" smtClean="0"/>
              <a:t> 	5	SC 		342 (±143)</a:t>
            </a:r>
            <a:br>
              <a:rPr lang="en-US" dirty="0" smtClean="0"/>
            </a:br>
            <a:r>
              <a:rPr lang="en-US" dirty="0" smtClean="0"/>
              <a:t>Amoxicillin 	11 	Oral		202 (±93)</a:t>
            </a:r>
            <a:br>
              <a:rPr lang="en-US" dirty="0" smtClean="0"/>
            </a:br>
            <a:r>
              <a:rPr lang="en-US" dirty="0" err="1" smtClean="0"/>
              <a:t>Ampicillin</a:t>
            </a:r>
            <a:r>
              <a:rPr lang="en-US" dirty="0" smtClean="0"/>
              <a:t> 	26	Oral 		309 (±55)</a:t>
            </a:r>
            <a:br>
              <a:rPr lang="en-US" dirty="0" smtClean="0"/>
            </a:br>
            <a:r>
              <a:rPr lang="en-US" dirty="0" err="1" smtClean="0"/>
              <a:t>Cephalexin</a:t>
            </a:r>
            <a:r>
              <a:rPr lang="en-US" dirty="0" smtClean="0"/>
              <a:t> 	18 	Oral 		500</a:t>
            </a:r>
            <a:br>
              <a:rPr lang="en-US" dirty="0" smtClean="0"/>
            </a:br>
            <a:r>
              <a:rPr lang="en-US" dirty="0" err="1" smtClean="0"/>
              <a:t>Chloramph</a:t>
            </a:r>
            <a:r>
              <a:rPr lang="en-US" dirty="0" smtClean="0"/>
              <a:t> 	33 	Oral 		123.8 (±39.7)</a:t>
            </a:r>
            <a:br>
              <a:rPr lang="en-US" dirty="0" smtClean="0"/>
            </a:br>
            <a:r>
              <a:rPr lang="en-US" dirty="0" err="1" smtClean="0"/>
              <a:t>Enrofloxacin</a:t>
            </a:r>
            <a:r>
              <a:rPr lang="en-US" dirty="0" smtClean="0"/>
              <a:t> 	5 	Oral 		40 (±10)</a:t>
            </a:r>
            <a:br>
              <a:rPr lang="en-US" dirty="0" smtClean="0"/>
            </a:br>
            <a:r>
              <a:rPr lang="en-US" dirty="0" err="1" smtClean="0"/>
              <a:t>Gentamicin</a:t>
            </a:r>
            <a:r>
              <a:rPr lang="en-US" dirty="0" smtClean="0"/>
              <a:t> 	2 	SC	 	107.4 (±33.0)</a:t>
            </a:r>
            <a:br>
              <a:rPr lang="en-US" dirty="0" smtClean="0"/>
            </a:br>
            <a:r>
              <a:rPr lang="en-US" dirty="0" err="1" smtClean="0"/>
              <a:t>Nitrofurantoin</a:t>
            </a:r>
            <a:r>
              <a:rPr lang="en-US" dirty="0" smtClean="0"/>
              <a:t> 	4.4 	Oral 		100	</a:t>
            </a:r>
            <a:br>
              <a:rPr lang="en-US" dirty="0" smtClean="0"/>
            </a:br>
            <a:r>
              <a:rPr lang="en-US" dirty="0" smtClean="0"/>
              <a:t>Tetracycline 	18 	Oral 		137.9 (±64.6)</a:t>
            </a:r>
            <a:br>
              <a:rPr lang="en-US" dirty="0" smtClean="0"/>
            </a:br>
            <a:r>
              <a:rPr lang="en-US" dirty="0" smtClean="0"/>
              <a:t>TMS		13 	Oral 		55.0 (±19.2)</a:t>
            </a:r>
            <a:br>
              <a:rPr lang="en-US" dirty="0" smtClean="0"/>
            </a:b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Methicillin</a:t>
            </a:r>
            <a:r>
              <a:rPr lang="en-US" dirty="0" smtClean="0"/>
              <a:t> Resistance</a:t>
            </a:r>
            <a:endParaRPr lang="en-US" dirty="0"/>
          </a:p>
        </p:txBody>
      </p:sp>
      <p:sp>
        <p:nvSpPr>
          <p:cNvPr id="3" name="Content Placeholder 2"/>
          <p:cNvSpPr>
            <a:spLocks noGrp="1"/>
          </p:cNvSpPr>
          <p:nvPr>
            <p:ph idx="1"/>
          </p:nvPr>
        </p:nvSpPr>
        <p:spPr/>
        <p:txBody>
          <a:bodyPr>
            <a:normAutofit fontScale="92500"/>
          </a:bodyPr>
          <a:lstStyle/>
          <a:p>
            <a:r>
              <a:rPr lang="en-US" dirty="0" smtClean="0"/>
              <a:t>Not all staph with </a:t>
            </a:r>
            <a:r>
              <a:rPr lang="en-US" dirty="0" err="1" smtClean="0"/>
              <a:t>methicillin</a:t>
            </a:r>
            <a:r>
              <a:rPr lang="en-US" dirty="0" smtClean="0"/>
              <a:t> resistance are cause for panic</a:t>
            </a:r>
          </a:p>
          <a:p>
            <a:r>
              <a:rPr lang="en-US" dirty="0" smtClean="0"/>
              <a:t>Our biggest worry is with MRS-</a:t>
            </a:r>
            <a:r>
              <a:rPr lang="en-US" dirty="0" err="1" smtClean="0"/>
              <a:t>aureus</a:t>
            </a:r>
            <a:r>
              <a:rPr lang="en-US" dirty="0" smtClean="0"/>
              <a:t> (MRSA)</a:t>
            </a:r>
          </a:p>
          <a:p>
            <a:r>
              <a:rPr lang="en-US" dirty="0" smtClean="0"/>
              <a:t>MRS-</a:t>
            </a:r>
            <a:r>
              <a:rPr lang="en-US" dirty="0" err="1" smtClean="0"/>
              <a:t>pseudintermedius</a:t>
            </a:r>
            <a:endParaRPr lang="en-US" dirty="0" smtClean="0"/>
          </a:p>
          <a:p>
            <a:pPr lvl="1"/>
            <a:r>
              <a:rPr lang="en-US" dirty="0" err="1" smtClean="0"/>
              <a:t>Pseudintermedius</a:t>
            </a:r>
            <a:r>
              <a:rPr lang="en-US" dirty="0" smtClean="0"/>
              <a:t> normal canine flora but CAN be an opportunistic pathogen in dogs</a:t>
            </a:r>
          </a:p>
          <a:p>
            <a:pPr lvl="1"/>
            <a:r>
              <a:rPr lang="en-US" dirty="0" smtClean="0"/>
              <a:t>Transmittable to humans but low incidence</a:t>
            </a:r>
          </a:p>
          <a:p>
            <a:pPr lvl="1"/>
            <a:r>
              <a:rPr lang="en-US" dirty="0" smtClean="0"/>
              <a:t>Scary thing is the rise in resistance we are beginning to see with pseud. (15% of skin cultures!)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MRSA</a:t>
            </a:r>
            <a:endParaRPr lang="en-US" dirty="0"/>
          </a:p>
        </p:txBody>
      </p:sp>
      <p:sp>
        <p:nvSpPr>
          <p:cNvPr id="3" name="Content Placeholder 2"/>
          <p:cNvSpPr>
            <a:spLocks noGrp="1"/>
          </p:cNvSpPr>
          <p:nvPr>
            <p:ph idx="1"/>
          </p:nvPr>
        </p:nvSpPr>
        <p:spPr>
          <a:xfrm>
            <a:off x="304800" y="1371600"/>
            <a:ext cx="8686800" cy="5334000"/>
          </a:xfrm>
        </p:spPr>
        <p:txBody>
          <a:bodyPr>
            <a:normAutofit fontScale="62500" lnSpcReduction="20000"/>
          </a:bodyPr>
          <a:lstStyle/>
          <a:p>
            <a:r>
              <a:rPr lang="en-US" dirty="0" smtClean="0"/>
              <a:t>S. </a:t>
            </a:r>
            <a:r>
              <a:rPr lang="en-US" dirty="0" err="1" smtClean="0"/>
              <a:t>aureus</a:t>
            </a:r>
            <a:r>
              <a:rPr lang="en-US" dirty="0" smtClean="0"/>
              <a:t> is a common </a:t>
            </a:r>
            <a:r>
              <a:rPr lang="en-US" dirty="0" err="1" smtClean="0"/>
              <a:t>commensal</a:t>
            </a:r>
            <a:r>
              <a:rPr lang="en-US" dirty="0" smtClean="0"/>
              <a:t> in people so… dogs can get it from people and become colonized</a:t>
            </a:r>
          </a:p>
          <a:p>
            <a:pPr lvl="1"/>
            <a:r>
              <a:rPr lang="en-US" dirty="0" smtClean="0"/>
              <a:t>Carry it in the nose and GIT</a:t>
            </a:r>
          </a:p>
          <a:p>
            <a:pPr lvl="1"/>
            <a:r>
              <a:rPr lang="en-US" dirty="0" smtClean="0"/>
              <a:t>Limit nose to mouth contact (no licking!)</a:t>
            </a:r>
          </a:p>
          <a:p>
            <a:r>
              <a:rPr lang="en-US" dirty="0" smtClean="0"/>
              <a:t>Resistance usually seen in cases where there has been previous </a:t>
            </a:r>
            <a:r>
              <a:rPr lang="en-US" dirty="0" err="1" smtClean="0"/>
              <a:t>abx</a:t>
            </a:r>
            <a:r>
              <a:rPr lang="en-US" dirty="0" smtClean="0"/>
              <a:t> use</a:t>
            </a:r>
          </a:p>
          <a:p>
            <a:pPr lvl="1"/>
            <a:r>
              <a:rPr lang="en-US" dirty="0" smtClean="0"/>
              <a:t>3.8 x more likely to have MRSA if </a:t>
            </a:r>
            <a:r>
              <a:rPr lang="en-US" dirty="0" err="1" smtClean="0"/>
              <a:t>abx</a:t>
            </a:r>
            <a:r>
              <a:rPr lang="en-US" dirty="0" smtClean="0"/>
              <a:t> used within the last 90 days</a:t>
            </a:r>
          </a:p>
          <a:p>
            <a:pPr lvl="1"/>
            <a:r>
              <a:rPr lang="en-US" dirty="0" smtClean="0"/>
              <a:t>4.6 x more likely if that </a:t>
            </a:r>
            <a:r>
              <a:rPr lang="en-US" dirty="0" err="1" smtClean="0"/>
              <a:t>abx</a:t>
            </a:r>
            <a:r>
              <a:rPr lang="en-US" dirty="0" smtClean="0"/>
              <a:t> was a </a:t>
            </a:r>
            <a:r>
              <a:rPr lang="en-US" dirty="0" err="1" smtClean="0"/>
              <a:t>fluorquinilone</a:t>
            </a:r>
            <a:r>
              <a:rPr lang="en-US" dirty="0" smtClean="0"/>
              <a:t> **</a:t>
            </a:r>
          </a:p>
          <a:p>
            <a:r>
              <a:rPr lang="en-US" dirty="0" smtClean="0"/>
              <a:t>Colonization is usually transient so once people are </a:t>
            </a:r>
            <a:r>
              <a:rPr lang="en-US" dirty="0" err="1" smtClean="0"/>
              <a:t>tx</a:t>
            </a:r>
            <a:r>
              <a:rPr lang="en-US" dirty="0" smtClean="0"/>
              <a:t>, dog will usually self-clear within 2-4 weeks unless re-infected. </a:t>
            </a:r>
          </a:p>
          <a:p>
            <a:r>
              <a:rPr lang="en-US" dirty="0" smtClean="0"/>
              <a:t>There is no data that we can successfully decolonize these dogs with antibiotic therapy so </a:t>
            </a:r>
            <a:r>
              <a:rPr lang="en-US" dirty="0" err="1" smtClean="0"/>
              <a:t>tx</a:t>
            </a:r>
            <a:r>
              <a:rPr lang="en-US" dirty="0" smtClean="0"/>
              <a:t> of </a:t>
            </a:r>
            <a:r>
              <a:rPr lang="en-US" dirty="0" err="1" smtClean="0"/>
              <a:t>aysmptomatic</a:t>
            </a:r>
            <a:r>
              <a:rPr lang="en-US" dirty="0" smtClean="0"/>
              <a:t> dogs is not indicated and may just lead to increased resistance.</a:t>
            </a:r>
          </a:p>
          <a:p>
            <a:endParaRPr lang="en-US" sz="2500" dirty="0" smtClean="0"/>
          </a:p>
          <a:p>
            <a:pPr>
              <a:buNone/>
            </a:pPr>
            <a:r>
              <a:rPr lang="en-US" sz="2500" dirty="0" smtClean="0"/>
              <a:t>**</a:t>
            </a:r>
            <a:r>
              <a:rPr lang="en-US" sz="2500" b="1" dirty="0" err="1" smtClean="0"/>
              <a:t>Methicillin</a:t>
            </a:r>
            <a:r>
              <a:rPr lang="en-US" sz="2500" b="1" dirty="0" smtClean="0"/>
              <a:t>-Resistant and -Susceptible Staphylococcus </a:t>
            </a:r>
            <a:r>
              <a:rPr lang="en-US" sz="2500" b="1" dirty="0" err="1" smtClean="0"/>
              <a:t>aureus</a:t>
            </a:r>
            <a:r>
              <a:rPr lang="en-US" sz="2500" b="1" dirty="0" smtClean="0"/>
              <a:t> Infections in Dogs</a:t>
            </a:r>
          </a:p>
          <a:p>
            <a:pPr>
              <a:buNone/>
            </a:pPr>
            <a:r>
              <a:rPr lang="en-US" sz="2500" dirty="0" smtClean="0"/>
              <a:t>	Meredith C. </a:t>
            </a:r>
            <a:r>
              <a:rPr lang="en-US" sz="2500" dirty="0" err="1" smtClean="0"/>
              <a:t>Faires</a:t>
            </a:r>
            <a:r>
              <a:rPr lang="en-US" sz="2500" dirty="0" smtClean="0"/>
              <a:t>, Michelle Traverse, Kathy C. Tater, David L	Pearl, and J. Scott </a:t>
            </a:r>
            <a:r>
              <a:rPr lang="en-US" sz="2500" dirty="0" err="1" smtClean="0"/>
              <a:t>Weese</a:t>
            </a:r>
            <a:endParaRPr lang="en-US" sz="2500" dirty="0" smtClean="0"/>
          </a:p>
          <a:p>
            <a:pPr>
              <a:buNone/>
            </a:pPr>
            <a:r>
              <a:rPr lang="en-US" sz="2500" dirty="0" smtClean="0"/>
              <a:t>	Emerging Infectious Diseases • www.cdc.gov/eid • Vol. 16, No. 1, 	January 2010</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should we culture?</a:t>
            </a:r>
            <a:endParaRPr lang="en-US" dirty="0"/>
          </a:p>
        </p:txBody>
      </p:sp>
      <p:sp>
        <p:nvSpPr>
          <p:cNvPr id="3" name="Content Placeholder 2"/>
          <p:cNvSpPr>
            <a:spLocks noGrp="1"/>
          </p:cNvSpPr>
          <p:nvPr>
            <p:ph idx="1"/>
          </p:nvPr>
        </p:nvSpPr>
        <p:spPr/>
        <p:txBody>
          <a:bodyPr>
            <a:normAutofit/>
          </a:bodyPr>
          <a:lstStyle/>
          <a:p>
            <a:r>
              <a:rPr lang="en-US" dirty="0" smtClean="0"/>
              <a:t>Is there a bacterial infection there to begin with?</a:t>
            </a:r>
          </a:p>
          <a:p>
            <a:r>
              <a:rPr lang="en-US" dirty="0" smtClean="0"/>
              <a:t>What bacteria is it and what should I use to treat it?</a:t>
            </a:r>
          </a:p>
          <a:p>
            <a:r>
              <a:rPr lang="en-US" dirty="0" smtClean="0"/>
              <a:t>Have I successfully treated the infection?</a:t>
            </a:r>
          </a:p>
          <a:p>
            <a:r>
              <a:rPr lang="en-US" dirty="0" smtClean="0"/>
              <a:t>To recognize and address antimicrobial resistance</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Concerns about </a:t>
            </a:r>
            <a:r>
              <a:rPr lang="en-US" dirty="0" err="1" smtClean="0"/>
              <a:t>mrsa</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Is My Pet The Source Of My MRSA Infection? </a:t>
            </a:r>
            <a:endParaRPr lang="en-US" dirty="0" smtClean="0"/>
          </a:p>
          <a:p>
            <a:pPr lvl="1"/>
            <a:r>
              <a:rPr lang="en-US" dirty="0" smtClean="0"/>
              <a:t>Pets can be carriers of MRSA, especially in households where people are repeatedly found to have MRSA infections, but this does not mean they are the source. </a:t>
            </a:r>
          </a:p>
          <a:p>
            <a:pPr lvl="1"/>
            <a:r>
              <a:rPr lang="en-US" dirty="0" smtClean="0"/>
              <a:t>Pets are often “innocent bystanders” that acquire the MRSA from their owners. </a:t>
            </a:r>
          </a:p>
          <a:p>
            <a:r>
              <a:rPr lang="en-US" b="1" i="1" dirty="0" smtClean="0"/>
              <a:t>If </a:t>
            </a:r>
            <a:r>
              <a:rPr lang="en-US" dirty="0" smtClean="0"/>
              <a:t>household infection control measures fail to control transmission of MRSA between people, </a:t>
            </a:r>
            <a:r>
              <a:rPr lang="en-US" b="1" dirty="0" smtClean="0"/>
              <a:t>AND</a:t>
            </a:r>
            <a:r>
              <a:rPr lang="en-US" dirty="0" smtClean="0"/>
              <a:t> there is evidence that a pet may be a source of MRSA, temporarily removing the pet from the household can be considered (but is rarely necessary). This should allow the pet to naturally eliminate MRSA colonization while the human members of the household undergo decolonization. </a:t>
            </a:r>
            <a:r>
              <a:rPr lang="en-US" b="1" i="1" dirty="0" smtClean="0"/>
              <a:t>Permanent removal of pets is not indicated</a:t>
            </a:r>
            <a:r>
              <a:rPr lang="en-US" b="1"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options	</a:t>
            </a:r>
            <a:endParaRPr lang="en-US" dirty="0"/>
          </a:p>
        </p:txBody>
      </p:sp>
      <p:sp>
        <p:nvSpPr>
          <p:cNvPr id="3" name="Content Placeholder 2"/>
          <p:cNvSpPr>
            <a:spLocks noGrp="1"/>
          </p:cNvSpPr>
          <p:nvPr>
            <p:ph idx="1"/>
          </p:nvPr>
        </p:nvSpPr>
        <p:spPr/>
        <p:txBody>
          <a:bodyPr/>
          <a:lstStyle/>
          <a:p>
            <a:r>
              <a:rPr lang="en-US" dirty="0" smtClean="0"/>
              <a:t>Prevention is best strategy</a:t>
            </a:r>
          </a:p>
          <a:p>
            <a:pPr lvl="1"/>
            <a:r>
              <a:rPr lang="en-US" dirty="0" smtClean="0"/>
              <a:t>Minimize contact with open wounds, draining pustules</a:t>
            </a:r>
          </a:p>
          <a:p>
            <a:pPr lvl="2"/>
            <a:r>
              <a:rPr lang="en-US" dirty="0" smtClean="0"/>
              <a:t>Wear gloves!</a:t>
            </a:r>
          </a:p>
          <a:p>
            <a:pPr lvl="2"/>
            <a:r>
              <a:rPr lang="en-US" dirty="0" smtClean="0"/>
              <a:t>Keep wounds covered</a:t>
            </a:r>
          </a:p>
          <a:p>
            <a:pPr lvl="2"/>
            <a:r>
              <a:rPr lang="en-US" dirty="0" smtClean="0"/>
              <a:t>Keep toys and bedding clean (daily)</a:t>
            </a:r>
          </a:p>
          <a:p>
            <a:pPr lvl="1"/>
            <a:r>
              <a:rPr lang="en-US" dirty="0" smtClean="0"/>
              <a:t>Hand washing between patients</a:t>
            </a:r>
          </a:p>
          <a:p>
            <a:pPr lvl="1"/>
            <a:r>
              <a:rPr lang="en-US" dirty="0" smtClean="0"/>
              <a:t>Culture all dermal infections if </a:t>
            </a:r>
          </a:p>
          <a:p>
            <a:pPr lvl="1">
              <a:buNone/>
            </a:pPr>
            <a:r>
              <a:rPr lang="en-US" dirty="0" smtClean="0"/>
              <a:t>	expect protracted treatment</a:t>
            </a:r>
          </a:p>
          <a:p>
            <a:pPr lvl="1"/>
            <a:endParaRPr lang="en-US" dirty="0" smtClean="0"/>
          </a:p>
          <a:p>
            <a:pPr lvl="1"/>
            <a:endParaRPr lang="en-US" dirty="0"/>
          </a:p>
        </p:txBody>
      </p:sp>
      <p:pic>
        <p:nvPicPr>
          <p:cNvPr id="4" name="Picture 4" descr="http://t2.gstatic.com/images?q=tbn:jUQG5aGYN50cpM:http://www.offthemarkcartoons.com/cartoons/2006-05-09.gif">
            <a:hlinkClick r:id="rId2"/>
          </p:cNvPr>
          <p:cNvPicPr>
            <a:picLocks noChangeAspect="1" noChangeArrowheads="1"/>
          </p:cNvPicPr>
          <p:nvPr/>
        </p:nvPicPr>
        <p:blipFill>
          <a:blip r:embed="rId3" cstate="print"/>
          <a:srcRect/>
          <a:stretch>
            <a:fillRect/>
          </a:stretch>
        </p:blipFill>
        <p:spPr bwMode="auto">
          <a:xfrm>
            <a:off x="6705600" y="3505200"/>
            <a:ext cx="2209800" cy="3352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options</a:t>
            </a:r>
            <a:endParaRPr lang="en-US" dirty="0"/>
          </a:p>
        </p:txBody>
      </p:sp>
      <p:sp>
        <p:nvSpPr>
          <p:cNvPr id="3" name="Content Placeholder 2"/>
          <p:cNvSpPr>
            <a:spLocks noGrp="1"/>
          </p:cNvSpPr>
          <p:nvPr>
            <p:ph idx="1"/>
          </p:nvPr>
        </p:nvSpPr>
        <p:spPr/>
        <p:txBody>
          <a:bodyPr/>
          <a:lstStyle/>
          <a:p>
            <a:r>
              <a:rPr lang="en-US" dirty="0" smtClean="0"/>
              <a:t>Antibiotics	</a:t>
            </a:r>
          </a:p>
          <a:p>
            <a:pPr lvl="1"/>
            <a:r>
              <a:rPr lang="en-US" dirty="0" err="1" smtClean="0"/>
              <a:t>Chloramphenicol</a:t>
            </a:r>
            <a:r>
              <a:rPr lang="en-US" dirty="0" smtClean="0"/>
              <a:t> and </a:t>
            </a:r>
            <a:r>
              <a:rPr lang="en-US" dirty="0" err="1" smtClean="0"/>
              <a:t>amikacin</a:t>
            </a:r>
            <a:r>
              <a:rPr lang="en-US" dirty="0" smtClean="0"/>
              <a:t> are the only drugs that have retained sensitivity</a:t>
            </a:r>
          </a:p>
          <a:p>
            <a:pPr lvl="1"/>
            <a:r>
              <a:rPr lang="en-US" dirty="0" smtClean="0"/>
              <a:t>Maybe TMS and doxy</a:t>
            </a:r>
          </a:p>
          <a:p>
            <a:pPr lvl="1"/>
            <a:r>
              <a:rPr lang="en-US" dirty="0" smtClean="0"/>
              <a:t>No good options on the horizon</a:t>
            </a:r>
          </a:p>
          <a:p>
            <a:pPr lvl="1"/>
            <a:r>
              <a:rPr lang="en-US" dirty="0" smtClean="0"/>
              <a:t>Good news is that systemic infections in dog with MRSA are rare</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 for </a:t>
            </a:r>
            <a:r>
              <a:rPr lang="en-US" dirty="0" err="1" smtClean="0"/>
              <a:t>mrsa</a:t>
            </a:r>
            <a:r>
              <a:rPr lang="en-US" dirty="0" smtClean="0"/>
              <a:t> info</a:t>
            </a:r>
            <a:endParaRPr lang="en-US" dirty="0"/>
          </a:p>
        </p:txBody>
      </p:sp>
      <p:sp>
        <p:nvSpPr>
          <p:cNvPr id="3" name="Content Placeholder 2"/>
          <p:cNvSpPr>
            <a:spLocks noGrp="1"/>
          </p:cNvSpPr>
          <p:nvPr>
            <p:ph idx="1"/>
          </p:nvPr>
        </p:nvSpPr>
        <p:spPr/>
        <p:txBody>
          <a:bodyPr/>
          <a:lstStyle/>
          <a:p>
            <a:r>
              <a:rPr lang="en-US" dirty="0" smtClean="0"/>
              <a:t>http://www.wormsandgermsblog.com/promo/services/</a:t>
            </a:r>
            <a:endParaRPr lang="en-US" dirty="0"/>
          </a:p>
        </p:txBody>
      </p:sp>
      <p:pic>
        <p:nvPicPr>
          <p:cNvPr id="3078" name="Picture 6" descr="Devonian period lamprey fig. 2">
            <a:hlinkClick r:id="rId2"/>
          </p:cNvPr>
          <p:cNvPicPr>
            <a:picLocks noChangeAspect="1" noChangeArrowheads="1"/>
          </p:cNvPicPr>
          <p:nvPr/>
        </p:nvPicPr>
        <p:blipFill>
          <a:blip r:embed="rId3" cstate="print"/>
          <a:srcRect/>
          <a:stretch>
            <a:fillRect/>
          </a:stretch>
        </p:blipFill>
        <p:spPr bwMode="auto">
          <a:xfrm>
            <a:off x="2667000" y="2667000"/>
            <a:ext cx="3429000" cy="378069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and Laboratory Standards Institute (CLSI)</a:t>
            </a:r>
            <a:endParaRPr lang="en-US" dirty="0"/>
          </a:p>
        </p:txBody>
      </p:sp>
      <p:sp>
        <p:nvSpPr>
          <p:cNvPr id="3" name="Content Placeholder 2"/>
          <p:cNvSpPr>
            <a:spLocks noGrp="1"/>
          </p:cNvSpPr>
          <p:nvPr>
            <p:ph idx="1"/>
          </p:nvPr>
        </p:nvSpPr>
        <p:spPr/>
        <p:txBody>
          <a:bodyPr>
            <a:normAutofit fontScale="92500"/>
          </a:bodyPr>
          <a:lstStyle/>
          <a:p>
            <a:r>
              <a:rPr lang="en-US" dirty="0" smtClean="0"/>
              <a:t>Provides standardized guidelines for lab quality</a:t>
            </a:r>
          </a:p>
          <a:p>
            <a:pPr lvl="1"/>
            <a:r>
              <a:rPr lang="en-US" dirty="0" smtClean="0"/>
              <a:t>Quality control procedures, culture methods</a:t>
            </a:r>
          </a:p>
          <a:p>
            <a:pPr lvl="1"/>
            <a:r>
              <a:rPr lang="en-US" dirty="0" smtClean="0"/>
              <a:t>Publishes guidelines for the methods of susceptibility testing and the interpretive criteria for each drug</a:t>
            </a:r>
          </a:p>
          <a:p>
            <a:pPr lvl="1"/>
            <a:r>
              <a:rPr lang="en-US" dirty="0" smtClean="0"/>
              <a:t>Drug manufacturers must submit the appropriate data to CLSI for determination of interpretive data, so not all drugs will have MIC info. If the drug company has not pursued validation, then the drug will not be available for microbiological testing.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bacterial cultures</a:t>
            </a:r>
            <a:endParaRPr lang="en-US" dirty="0"/>
          </a:p>
        </p:txBody>
      </p:sp>
      <p:sp>
        <p:nvSpPr>
          <p:cNvPr id="3" name="Content Placeholder 2"/>
          <p:cNvSpPr>
            <a:spLocks noGrp="1"/>
          </p:cNvSpPr>
          <p:nvPr>
            <p:ph idx="1"/>
          </p:nvPr>
        </p:nvSpPr>
        <p:spPr>
          <a:xfrm>
            <a:off x="304800" y="1524000"/>
            <a:ext cx="7772400" cy="5181600"/>
          </a:xfrm>
        </p:spPr>
        <p:txBody>
          <a:bodyPr>
            <a:normAutofit fontScale="92500" lnSpcReduction="20000"/>
          </a:bodyPr>
          <a:lstStyle/>
          <a:p>
            <a:r>
              <a:rPr lang="en-US" dirty="0" smtClean="0"/>
              <a:t>Disk diffusion method (Kirby Bauer)</a:t>
            </a:r>
          </a:p>
          <a:p>
            <a:pPr lvl="1"/>
            <a:r>
              <a:rPr lang="en-US" dirty="0" smtClean="0"/>
              <a:t>Agar streaked with known amount of cultured organism</a:t>
            </a:r>
          </a:p>
          <a:p>
            <a:pPr lvl="1"/>
            <a:r>
              <a:rPr lang="en-US" dirty="0" smtClean="0"/>
              <a:t>Disks impregnated with known amount of drug that diffuses into the agar at a known rate. </a:t>
            </a:r>
          </a:p>
          <a:p>
            <a:pPr lvl="1"/>
            <a:r>
              <a:rPr lang="en-US" dirty="0" smtClean="0"/>
              <a:t>Size of the zone around </a:t>
            </a:r>
          </a:p>
          <a:p>
            <a:pPr lvl="1">
              <a:buNone/>
            </a:pPr>
            <a:r>
              <a:rPr lang="en-US" dirty="0" smtClean="0"/>
              <a:t>	the disk determines if </a:t>
            </a:r>
          </a:p>
          <a:p>
            <a:pPr lvl="1">
              <a:buNone/>
            </a:pPr>
            <a:r>
              <a:rPr lang="en-US" dirty="0" smtClean="0"/>
              <a:t>	sensitive or resistant based </a:t>
            </a:r>
          </a:p>
          <a:p>
            <a:pPr lvl="1">
              <a:buNone/>
            </a:pPr>
            <a:r>
              <a:rPr lang="en-US" dirty="0" smtClean="0"/>
              <a:t>	on CSLI standards.</a:t>
            </a:r>
          </a:p>
          <a:p>
            <a:pPr lvl="1"/>
            <a:r>
              <a:rPr lang="en-US" dirty="0" smtClean="0"/>
              <a:t>Drawbacks:</a:t>
            </a:r>
          </a:p>
          <a:p>
            <a:pPr lvl="2"/>
            <a:r>
              <a:rPr lang="en-US" dirty="0" err="1" smtClean="0"/>
              <a:t>Semiquantitative</a:t>
            </a:r>
            <a:r>
              <a:rPr lang="en-US" dirty="0" smtClean="0"/>
              <a:t> only</a:t>
            </a:r>
          </a:p>
          <a:p>
            <a:pPr lvl="2"/>
            <a:r>
              <a:rPr lang="en-US" dirty="0" smtClean="0"/>
              <a:t>Only good for rapidly growing, </a:t>
            </a:r>
          </a:p>
          <a:p>
            <a:pPr lvl="2">
              <a:buNone/>
            </a:pPr>
            <a:r>
              <a:rPr lang="en-US" dirty="0" smtClean="0"/>
              <a:t>	aerobic organisms</a:t>
            </a:r>
          </a:p>
          <a:p>
            <a:pPr lvl="1"/>
            <a:endParaRPr lang="en-US" dirty="0" smtClean="0"/>
          </a:p>
          <a:p>
            <a:pPr lvl="1"/>
            <a:endParaRPr lang="en-US" dirty="0" smtClean="0"/>
          </a:p>
          <a:p>
            <a:endParaRPr lang="en-US" dirty="0"/>
          </a:p>
        </p:txBody>
      </p:sp>
      <p:pic>
        <p:nvPicPr>
          <p:cNvPr id="9217" name="Picture 1" descr="C:\Users\Jen\AppData\Local\Microsoft\Windows\Temporary Internet Files\Low\Content.IE5\IWIZ7AXP\DSC01579[1].JPG"/>
          <p:cNvPicPr>
            <a:picLocks noChangeAspect="1" noChangeArrowheads="1"/>
          </p:cNvPicPr>
          <p:nvPr/>
        </p:nvPicPr>
        <p:blipFill>
          <a:blip r:embed="rId2" cstate="print"/>
          <a:srcRect/>
          <a:stretch>
            <a:fillRect/>
          </a:stretch>
        </p:blipFill>
        <p:spPr bwMode="auto">
          <a:xfrm>
            <a:off x="5257800" y="3429000"/>
            <a:ext cx="3759200" cy="34290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bacterial cultures</a:t>
            </a:r>
            <a:endParaRPr lang="en-US" dirty="0"/>
          </a:p>
        </p:txBody>
      </p:sp>
      <p:sp>
        <p:nvSpPr>
          <p:cNvPr id="3" name="Content Placeholder 2"/>
          <p:cNvSpPr>
            <a:spLocks noGrp="1"/>
          </p:cNvSpPr>
          <p:nvPr>
            <p:ph idx="1"/>
          </p:nvPr>
        </p:nvSpPr>
        <p:spPr>
          <a:xfrm>
            <a:off x="381000" y="1676400"/>
            <a:ext cx="8229600" cy="4617720"/>
          </a:xfrm>
        </p:spPr>
        <p:txBody>
          <a:bodyPr>
            <a:normAutofit fontScale="92500" lnSpcReduction="10000"/>
          </a:bodyPr>
          <a:lstStyle/>
          <a:p>
            <a:r>
              <a:rPr lang="en-US" dirty="0" smtClean="0"/>
              <a:t>Tube dilution method</a:t>
            </a:r>
          </a:p>
          <a:p>
            <a:pPr lvl="1"/>
            <a:r>
              <a:rPr lang="en-US" dirty="0" smtClean="0"/>
              <a:t>Provides quantitative data regarding the amount of drug needed to inhibit bacterial growth </a:t>
            </a:r>
          </a:p>
          <a:p>
            <a:pPr lvl="1"/>
            <a:r>
              <a:rPr lang="en-US" dirty="0" smtClean="0"/>
              <a:t>Tubes of liquid media with increasing concentration of drug are inoculated with a known amount of infecting organism</a:t>
            </a:r>
          </a:p>
          <a:p>
            <a:pPr lvl="1"/>
            <a:r>
              <a:rPr lang="en-US" dirty="0" smtClean="0"/>
              <a:t>Tubes are observed for growth over a standard period of time (24-48hours)</a:t>
            </a:r>
          </a:p>
          <a:p>
            <a:pPr lvl="1"/>
            <a:r>
              <a:rPr lang="en-US" dirty="0" smtClean="0"/>
              <a:t>Tube with the lowest concentration of drug at which there is no visible bacterial growth = minimum inhibitory concentration (MIC)</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381000"/>
            <a:ext cx="8153400" cy="1200329"/>
          </a:xfrm>
          <a:prstGeom prst="rect">
            <a:avLst/>
          </a:prstGeom>
          <a:noFill/>
        </p:spPr>
        <p:txBody>
          <a:bodyPr wrap="square" rtlCol="0">
            <a:spAutoFit/>
          </a:bodyPr>
          <a:lstStyle/>
          <a:p>
            <a:r>
              <a:rPr lang="en-US" sz="3600" dirty="0" smtClean="0">
                <a:latin typeface="Arial" pitchFamily="34" charset="0"/>
                <a:cs typeface="Arial" pitchFamily="34" charset="0"/>
              </a:rPr>
              <a:t>MIC = lowest concentration of antibiotic that inhibits bacterial growth </a:t>
            </a:r>
            <a:endParaRPr lang="en-US" sz="3600" dirty="0">
              <a:latin typeface="Arial" pitchFamily="34" charset="0"/>
              <a:cs typeface="Arial" pitchFamily="34" charset="0"/>
            </a:endParaRPr>
          </a:p>
        </p:txBody>
      </p:sp>
      <p:pic>
        <p:nvPicPr>
          <p:cNvPr id="6" name="Picture 2" descr="C:\Users\Jen\AppData\Local\Microsoft\Windows\Temporary Internet Files\Low\Content.IE5\DE5WEKT3\DSC01626[1].JPG"/>
          <p:cNvPicPr>
            <a:picLocks noChangeAspect="1" noChangeArrowheads="1"/>
          </p:cNvPicPr>
          <p:nvPr/>
        </p:nvPicPr>
        <p:blipFill>
          <a:blip r:embed="rId2" cstate="print"/>
          <a:srcRect/>
          <a:stretch>
            <a:fillRect/>
          </a:stretch>
        </p:blipFill>
        <p:spPr bwMode="auto">
          <a:xfrm>
            <a:off x="508000" y="1600200"/>
            <a:ext cx="8128000" cy="48768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trekds.com/products/sensititre/images/loadingaris.jpg"/>
          <p:cNvPicPr>
            <a:picLocks noChangeAspect="1" noChangeArrowheads="1"/>
          </p:cNvPicPr>
          <p:nvPr/>
        </p:nvPicPr>
        <p:blipFill>
          <a:blip r:embed="rId2" cstate="print"/>
          <a:srcRect/>
          <a:stretch>
            <a:fillRect/>
          </a:stretch>
        </p:blipFill>
        <p:spPr bwMode="auto">
          <a:xfrm>
            <a:off x="1524000" y="1524000"/>
            <a:ext cx="5181600" cy="419100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order to be effective, the drug you choose needs to reach this Minimum Inhibitory Concentration </a:t>
            </a:r>
            <a:r>
              <a:rPr lang="en-US" b="1" dirty="0" smtClean="0"/>
              <a:t>at the site of the infection</a:t>
            </a:r>
            <a:r>
              <a:rPr lang="en-US" dirty="0" smtClean="0"/>
              <a:t>.	</a:t>
            </a:r>
          </a:p>
          <a:p>
            <a:pPr lvl="1"/>
            <a:r>
              <a:rPr lang="en-US" dirty="0" smtClean="0"/>
              <a:t>Pharmacokinetics of the drug</a:t>
            </a:r>
          </a:p>
          <a:p>
            <a:pPr lvl="1"/>
            <a:r>
              <a:rPr lang="en-US" dirty="0" smtClean="0"/>
              <a:t>Toxicity</a:t>
            </a:r>
          </a:p>
          <a:p>
            <a:pPr lvl="1"/>
            <a:r>
              <a:rPr lang="en-US" dirty="0" smtClean="0"/>
              <a:t>Host factors</a:t>
            </a:r>
          </a:p>
          <a:p>
            <a:r>
              <a:rPr lang="en-US" dirty="0" smtClean="0"/>
              <a:t>“breakpoint MIC” – takes into account the clinical pharmacology of the drug as well as the susceptibility of the organism = approximation of drug concentration that can be safely achieved using std dose and route.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Breakpoint MIC</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This is established by the CSLI</a:t>
            </a:r>
          </a:p>
          <a:p>
            <a:r>
              <a:rPr lang="en-US" dirty="0" smtClean="0"/>
              <a:t>‘susceptible’ breakpoint = below this level the organism is considered susceptible to that drug</a:t>
            </a:r>
          </a:p>
          <a:p>
            <a:r>
              <a:rPr lang="en-US" dirty="0" smtClean="0"/>
              <a:t>‘resistant’ breakpoint = above this level the organism is considered resistant to this drug.</a:t>
            </a:r>
          </a:p>
          <a:p>
            <a:r>
              <a:rPr lang="en-US" dirty="0" smtClean="0"/>
              <a:t>The grey zone in between may be considered intermediate</a:t>
            </a:r>
          </a:p>
          <a:p>
            <a:pPr lvl="1"/>
            <a:r>
              <a:rPr lang="en-US" dirty="0" smtClean="0"/>
              <a:t>This may be overcome depending on site of infection and drug in question. </a:t>
            </a:r>
          </a:p>
          <a:p>
            <a:r>
              <a:rPr lang="en-US" dirty="0" smtClean="0"/>
              <a:t>Breakpoints will be different for different bacteria</a:t>
            </a:r>
          </a:p>
          <a:p>
            <a:pPr lvl="1"/>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15257</TotalTime>
  <Words>1116</Words>
  <Application>Microsoft Office PowerPoint</Application>
  <PresentationFormat>On-screen Show (4:3)</PresentationFormat>
  <Paragraphs>268</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Trek</vt:lpstr>
      <vt:lpstr>Interpreting culture and sensitivity data  What the %@&amp;$ does this MIC mean???</vt:lpstr>
      <vt:lpstr>Why should we culture?</vt:lpstr>
      <vt:lpstr>Clinical and Laboratory Standards Institute (CLSI)</vt:lpstr>
      <vt:lpstr>Types of bacterial cultures</vt:lpstr>
      <vt:lpstr>Types of bacterial cultures</vt:lpstr>
      <vt:lpstr>Slide 6</vt:lpstr>
      <vt:lpstr>Slide 7</vt:lpstr>
      <vt:lpstr>MIC </vt:lpstr>
      <vt:lpstr>Breakpoint MIC</vt:lpstr>
      <vt:lpstr>Source: Urine  E.col &gt;100,000 cfu</vt:lpstr>
      <vt:lpstr>Urine – e. coli &gt;100,000 cfu</vt:lpstr>
      <vt:lpstr>Extended sensitivity panel </vt:lpstr>
      <vt:lpstr>Urine:  Pseudomonas &gt;100,000 cfu </vt:lpstr>
      <vt:lpstr>Caveats</vt:lpstr>
      <vt:lpstr>So how do I choose a drug based on the MIC?</vt:lpstr>
      <vt:lpstr>Renal elimination = increase urine concentration:</vt:lpstr>
      <vt:lpstr>urine concentration of common drugs</vt:lpstr>
      <vt:lpstr>Methicillin Resistance</vt:lpstr>
      <vt:lpstr>MRSA</vt:lpstr>
      <vt:lpstr>Concerns about mrsa</vt:lpstr>
      <vt:lpstr>Treatment options </vt:lpstr>
      <vt:lpstr>Treatment options</vt:lpstr>
      <vt:lpstr>Resource for mrsa info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Interpreting culture and sensitivity data What the %@&amp;$ does this MIC mean???</dc:title>
  <dc:creator>Jennifer Garcia</dc:creator>
  <cp:lastModifiedBy>Jennifer Garcia</cp:lastModifiedBy>
  <cp:revision>223</cp:revision>
  <dcterms:created xsi:type="dcterms:W3CDTF">2010-01-30T20:09:55Z</dcterms:created>
  <dcterms:modified xsi:type="dcterms:W3CDTF">2011-03-13T19:48:04Z</dcterms:modified>
</cp:coreProperties>
</file>